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y="5143500" cx="9144000"/>
  <p:notesSz cx="6858000" cy="9144000"/>
  <p:embeddedFontLst>
    <p:embeddedFont>
      <p:font typeface="DM Sans Medium"/>
      <p:regular r:id="rId97"/>
      <p:bold r:id="rId98"/>
      <p:italic r:id="rId99"/>
      <p:boldItalic r:id="rId100"/>
    </p:embeddedFont>
    <p:embeddedFont>
      <p:font typeface="Helvetica Neue"/>
      <p:regular r:id="rId101"/>
      <p:bold r:id="rId102"/>
      <p:italic r:id="rId103"/>
      <p:boldItalic r:id="rId104"/>
    </p:embeddedFont>
    <p:embeddedFont>
      <p:font typeface="Helvetica Neue Light"/>
      <p:regular r:id="rId105"/>
      <p:bold r:id="rId106"/>
      <p:italic r:id="rId107"/>
      <p:boldItalic r:id="rId108"/>
    </p:embeddedFont>
    <p:embeddedFont>
      <p:font typeface="DM Sans"/>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34770D-4220-4274-99A1-C326FF133B85}">
  <a:tblStyle styleId="{0434770D-4220-4274-99A1-C326FF133B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Light-italic.fntdata"/><Relationship Id="rId106" Type="http://schemas.openxmlformats.org/officeDocument/2006/relationships/font" Target="fonts/HelveticaNeueLight-bold.fntdata"/><Relationship Id="rId105" Type="http://schemas.openxmlformats.org/officeDocument/2006/relationships/font" Target="fonts/HelveticaNeueLight-regular.fntdata"/><Relationship Id="rId104" Type="http://schemas.openxmlformats.org/officeDocument/2006/relationships/font" Target="fonts/HelveticaNeue-boldItalic.fntdata"/><Relationship Id="rId109" Type="http://schemas.openxmlformats.org/officeDocument/2006/relationships/font" Target="fonts/DMSans-regular.fntdata"/><Relationship Id="rId108" Type="http://schemas.openxmlformats.org/officeDocument/2006/relationships/font" Target="fonts/HelveticaNeueLight-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italic.fntdata"/><Relationship Id="rId102" Type="http://schemas.openxmlformats.org/officeDocument/2006/relationships/font" Target="fonts/HelveticaNeue-bold.fntdata"/><Relationship Id="rId101" Type="http://schemas.openxmlformats.org/officeDocument/2006/relationships/font" Target="fonts/HelveticaNeue-regular.fntdata"/><Relationship Id="rId100" Type="http://schemas.openxmlformats.org/officeDocument/2006/relationships/font" Target="fonts/DMSansMedium-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DMSansMedium-regular.fntdata"/><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DMSansMedium-italic.fntdata"/><Relationship Id="rId10" Type="http://schemas.openxmlformats.org/officeDocument/2006/relationships/slide" Target="slides/slide4.xml"/><Relationship Id="rId98" Type="http://schemas.openxmlformats.org/officeDocument/2006/relationships/font" Target="fonts/DMSansMedium-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DMSans-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DMSans-boldItalic.fntdata"/><Relationship Id="rId111" Type="http://schemas.openxmlformats.org/officeDocument/2006/relationships/font" Target="fonts/DMSans-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d031f9c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d031f9c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0fbec7ba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0fbec7ba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0fbec7ba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0fbec7ba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40fbec7ba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40fbec7ba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0fbec7ba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0fbec7ba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0fbec7ba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0fbec7ba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0fbec7ba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0fbec7ba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0fbec7ba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40fbec7ba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0fbec7b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40fbec7b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0fbec7ba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40fbec7ba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0fbec7b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40fbec7b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d031f9c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d031f9c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40fbec7b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40fbec7b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0fbec7ba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0fbec7ba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40fbec7ba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40fbec7ba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Sólo se muestra la primera clase.</a:t>
            </a:r>
            <a:br>
              <a:rPr lang="es">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40fbec7ba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40fbec7ba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40fbec7ba9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140fbec7ba9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0fbec7ba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40fbec7ba9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Modelo de Playground: https://github.com/CoderContenidos/coderPython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40fbec7ba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40fbec7ba9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La entrega deberá ser </a:t>
            </a:r>
            <a:r>
              <a:rPr b="1" lang="es">
                <a:solidFill>
                  <a:schemeClr val="dk1"/>
                </a:solidFill>
                <a:highlight>
                  <a:srgbClr val="EA90FF"/>
                </a:highlight>
                <a:latin typeface="DM Sans"/>
                <a:ea typeface="DM Sans"/>
                <a:cs typeface="DM Sans"/>
                <a:sym typeface="DM Sans"/>
              </a:rPr>
              <a:t>individual</a:t>
            </a:r>
            <a:r>
              <a:rPr b="1" lang="es">
                <a:solidFill>
                  <a:schemeClr val="dk1"/>
                </a:solidFill>
                <a:latin typeface="DM Sans"/>
                <a:ea typeface="DM Sans"/>
                <a:cs typeface="DM Sans"/>
                <a:sym typeface="DM Sans"/>
              </a:rPr>
              <a:t> por plataforma</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4ae22d41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4ae22d41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d031f9caa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d031f9caa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d031f9caa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3d031f9caa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40fbec7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40fbec7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Se presenta en la primera clase.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d031f9caa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d031f9caa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f503315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f503315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c9deea59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c9deea59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d031f9caa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d031f9caa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d031f9caa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d031f9caa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d031f9ca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d031f9ca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d031f9caa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d031f9caa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d031f9ca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3d031f9caa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d031f9ca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3d031f9caa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d031f9ca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3d031f9ca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40fbec7ba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40fbec7ba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CONOCIMIENTOS PREVIOS DE </a:t>
            </a:r>
            <a:r>
              <a:rPr b="1" i="1" lang="es">
                <a:solidFill>
                  <a:schemeClr val="dk1"/>
                </a:solidFill>
                <a:latin typeface="DM Sans"/>
                <a:ea typeface="DM Sans"/>
                <a:cs typeface="DM Sans"/>
                <a:sym typeface="DM Sans"/>
              </a:rPr>
              <a:t>(TEMA RELACIONADO)</a:t>
            </a:r>
            <a:r>
              <a:rPr b="1"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d031f9caa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3d031f9caa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c4fc2421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3c4fc2421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d031f9caa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3d031f9caa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d031f9caa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d031f9caa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3c4fc2421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3c4fc2421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d031f9caa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d031f9caa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d031f9caa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3d031f9caa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c4fc2421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c4fc2421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d031f9caa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3d031f9caa_0_1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Si bien pareciera que al desarrollar sólo el frontend de un sitio el mismo ya está completo, por ejemplo no entenderíamos si realmente se concretó el pago de un producto, tampoco si terminó generando una orden para determinada cosa. Todo eso lo resuelve el backend.</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d031f9caa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3d031f9caa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0fbec7b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0fbec7b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d031f9caa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d031f9caa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c4fc2421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3c4fc2421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c4fc2421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3c4fc2421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3c4fc2421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3c4fc2421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c4fc2421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3c4fc2421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3c4fc2421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3c4fc2421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3c4fc2421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3c4fc2421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c4fc2421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3c4fc2421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c4fc24210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3c4fc24210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3c4fc2421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3c4fc2421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0fbec7b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0fbec7b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d4976ed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3d4976ed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d4976ed1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d4976ed1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d4976ed1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d4976ed1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d4976ed1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d4976ed1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3d4976ed1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3d4976ed1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d4976e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3d4976e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3d4976ed6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3d4976ed6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3d4976ed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3d4976ed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3d4976ed6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3d4976ed6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3d4976ed6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3d4976ed6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0fbec7b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0fbec7b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d4976ed6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13d4976ed60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d4976ed6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d4976ed6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3d4976ed6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3d4976ed6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3d4976ed6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3d4976ed6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3d4976ed6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3d4976ed6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3d4976ed60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3d4976ed60_1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3d4976ed60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3d4976ed60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3d4976ed60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3d4976ed60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4ae22d41c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4ae22d41c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4ae22d41c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4ae22d41c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highlight>
                  <a:srgbClr val="EAFF6A"/>
                </a:highlight>
                <a:latin typeface="DM Sans"/>
                <a:ea typeface="DM Sans"/>
                <a:cs typeface="DM Sans"/>
                <a:sym typeface="DM Sans"/>
              </a:rPr>
              <a:t>Para profes/tutores:</a:t>
            </a:r>
            <a:r>
              <a:rPr lang="es">
                <a:latin typeface="DM Sans"/>
                <a:ea typeface="DM Sans"/>
                <a:cs typeface="DM Sans"/>
                <a:sym typeface="DM Sans"/>
              </a:rPr>
              <a:t> si dan los tiempos, les sugerimos que consulten qué preguntas les resultaron más difíciles para identificar si es necesario reforzar algún tema de los vistos.</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Link e repaso: https://view.genial.ly/63499d291508cc0013ea67d5/interactive-content-python-or-repaso-clase-0</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0fbec7ba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0fbec7ba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3d4976ed60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3d4976ed60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3d4976ed60_1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13d4976ed60_1_7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3d4976ed60_1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13d4976ed60_1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3d4976ed60_1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3d4976ed60_1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3d4976ed60_1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13d4976ed60_1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3d4976ed60_1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13d4976ed60_1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3d4976ed60_1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13d4976ed60_1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c5eca76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1c5eca764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3d4976ed60_1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13d4976ed60_1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3d4976ed60_1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13d4976ed60_1_8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40fbec7ba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40fbec7ba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3d4976ed60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13d4976ed60_1_8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3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github.com/johannesgperez/ProyectoFinalMain" TargetMode="External"/><Relationship Id="rId4" Type="http://schemas.openxmlformats.org/officeDocument/2006/relationships/hyperlink" Target="https://www.linkedin.com/in/johannesperez" TargetMode="External"/><Relationship Id="rId5" Type="http://schemas.openxmlformats.org/officeDocument/2006/relationships/image" Target="../media/image53.gif"/><Relationship Id="rId6"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slide" Target="/ppt/slides/slide33.xml"/><Relationship Id="rId6" Type="http://schemas.openxmlformats.org/officeDocument/2006/relationships/slide" Target="/ppt/slides/slide60.xml"/><Relationship Id="rId7" Type="http://schemas.openxmlformats.org/officeDocument/2006/relationships/slide" Target="/ppt/slides/slide71.xml"/><Relationship Id="rId8" Type="http://schemas.openxmlformats.org/officeDocument/2006/relationships/slide" Target="/ppt/slides/slide7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github.com/CoderContenidos/Python-V4" TargetMode="Externa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hyperlink" Target="https://view.genial.ly/63aede7898428f0017e3cf10/presentation-valija-introductoria-python" TargetMode="External"/><Relationship Id="rId5" Type="http://schemas.openxmlformats.org/officeDocument/2006/relationships/image" Target="../media/image5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7.png"/><Relationship Id="rId9" Type="http://schemas.openxmlformats.org/officeDocument/2006/relationships/image" Target="../media/image58.png"/><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49.png"/><Relationship Id="rId8"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76.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0.jp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hyperlink" Target="https://neoattack.com/neowiki/programacion/" TargetMode="Externa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98.png"/><Relationship Id="rId4" Type="http://schemas.openxmlformats.org/officeDocument/2006/relationships/image" Target="../media/image9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47.png"/><Relationship Id="rId5" Type="http://schemas.openxmlformats.org/officeDocument/2006/relationships/image" Target="../media/image51.png"/><Relationship Id="rId6"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70.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86.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8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youtu.be/sNVjfMLofSg" TargetMode="External"/><Relationship Id="rId4" Type="http://schemas.openxmlformats.org/officeDocument/2006/relationships/hyperlink" Target="https://view.genial.ly/62066310bcc3830018b74898" TargetMode="External"/><Relationship Id="rId5" Type="http://schemas.openxmlformats.org/officeDocument/2006/relationships/hyperlink" Target="https://view.genial.ly/62066310bcc3830018b74898"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6.xml"/><Relationship Id="rId3" Type="http://schemas.openxmlformats.org/officeDocument/2006/relationships/hyperlink" Target="https://www.youtube.com/watch?v=6npp93ZIQgM&amp;ab_channel=v%C3%ADctorRomero" TargetMode="Externa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hyperlink" Target="https://view.genial.ly/63499d291508cc0013ea67d5/interactive-content-python-or-repaso-clase-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3.jp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hyperlink" Target="https://docs.google.com/presentation/d/1ZUaO8UT00DB2NmyxQOubCD-jG8MwVnxWlkR0fDX435o/edit?usp=sharing" TargetMode="External"/><Relationship Id="rId4" Type="http://schemas.openxmlformats.org/officeDocument/2006/relationships/image" Target="../media/image93.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hyperlink" Target="https://profile.es/blog/python/" TargetMode="External"/><Relationship Id="rId4" Type="http://schemas.openxmlformats.org/officeDocument/2006/relationships/hyperlink" Target="https://openwebinars.net/blog/extreme-programming-que-es-y-como-aplicarlo/" TargetMode="External"/><Relationship Id="rId5" Type="http://schemas.openxmlformats.org/officeDocument/2006/relationships/hyperlink" Target="https://pipenv-es.readthedocs.io/es/latest/#:~:text=%C2%B6&amp;text=Autom%C3%A1ticamente%20crea%20y%20maneja%20un,genera%20el%20m%C3%A1s%20importante%20Pipfile." TargetMode="External"/><Relationship Id="rId6"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 Id="rId3" Type="http://schemas.openxmlformats.org/officeDocument/2006/relationships/image" Target="../media/image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89.png"/><Relationship Id="rId4" Type="http://schemas.openxmlformats.org/officeDocument/2006/relationships/hyperlink" Target="https://www.youtube.com/watch?v=0uxYZ4E1GcU&amp;ab_channel=Coderhouse"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54.png"/><Relationship Id="rId4" Type="http://schemas.openxmlformats.org/officeDocument/2006/relationships/hyperlink" Target="https://view.genial.ly/63aede7898428f0017e3cf10/presentation-valija-introductoria-python" TargetMode="External"/><Relationship Id="rId5" Type="http://schemas.openxmlformats.org/officeDocument/2006/relationships/image" Target="../media/image55.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103" name="Google Shape;103;p34"/>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104" name="Google Shape;104;p34"/>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43"/>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176" name="Google Shape;176;p43"/>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3"/>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178" name="Google Shape;178;p4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Equipo</a:t>
            </a:r>
            <a:endParaRPr b="1" sz="4000">
              <a:solidFill>
                <a:schemeClr val="dk1"/>
              </a:solidFill>
              <a:latin typeface="DM Sans"/>
              <a:ea typeface="DM Sans"/>
              <a:cs typeface="DM Sans"/>
              <a:sym typeface="DM Sans"/>
            </a:endParaRPr>
          </a:p>
        </p:txBody>
      </p:sp>
      <p:sp>
        <p:nvSpPr>
          <p:cNvPr id="179" name="Google Shape;179;p43"/>
          <p:cNvSpPr txBox="1"/>
          <p:nvPr/>
        </p:nvSpPr>
        <p:spPr>
          <a:xfrm>
            <a:off x="3694625" y="1900775"/>
            <a:ext cx="4778400" cy="267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¡Participa de los After Class!</a:t>
            </a:r>
            <a:r>
              <a:rPr lang="es"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Intercambia ideas por </a:t>
            </a:r>
            <a:r>
              <a:rPr b="1" lang="es" sz="1350">
                <a:solidFill>
                  <a:schemeClr val="dk1"/>
                </a:solidFill>
                <a:latin typeface="DM Sans"/>
                <a:ea typeface="DM Sans"/>
                <a:cs typeface="DM Sans"/>
                <a:sym typeface="DM Sans"/>
              </a:rPr>
              <a:t>el chat de la plataforma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Siempre </a:t>
            </a:r>
            <a:r>
              <a:rPr b="1" lang="es" sz="1350">
                <a:solidFill>
                  <a:schemeClr val="dk1"/>
                </a:solidFill>
                <a:latin typeface="DM Sans"/>
                <a:ea typeface="DM Sans"/>
                <a:cs typeface="DM Sans"/>
                <a:sym typeface="DM Sans"/>
              </a:rPr>
              <a:t>interactúa respetuosamente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No te olvides de</a:t>
            </a:r>
            <a:r>
              <a:rPr b="1" lang="es" sz="1350">
                <a:solidFill>
                  <a:schemeClr val="dk1"/>
                </a:solidFill>
                <a:latin typeface="DM Sans"/>
                <a:ea typeface="DM Sans"/>
                <a:cs typeface="DM Sans"/>
                <a:sym typeface="DM Sans"/>
              </a:rPr>
              <a:t> valorar tu experiencia</a:t>
            </a:r>
            <a:r>
              <a:rPr lang="es"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4"/>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Interacciones</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en clase</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5"/>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5"/>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191" name="Google Shape;191;p45"/>
          <p:cNvSpPr/>
          <p:nvPr/>
        </p:nvSpPr>
        <p:spPr>
          <a:xfrm>
            <a:off x="588525" y="35231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5"/>
          <p:cNvSpPr txBox="1"/>
          <p:nvPr/>
        </p:nvSpPr>
        <p:spPr>
          <a:xfrm>
            <a:off x="549525" y="32900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1.</a:t>
            </a:r>
            <a:endParaRPr b="1">
              <a:latin typeface="DM Sans"/>
              <a:ea typeface="DM Sans"/>
              <a:cs typeface="DM Sans"/>
              <a:sym typeface="DM Sans"/>
            </a:endParaRPr>
          </a:p>
        </p:txBody>
      </p:sp>
      <p:sp>
        <p:nvSpPr>
          <p:cNvPr id="193" name="Google Shape;193;p45"/>
          <p:cNvSpPr txBox="1"/>
          <p:nvPr/>
        </p:nvSpPr>
        <p:spPr>
          <a:xfrm>
            <a:off x="473350" y="929975"/>
            <a:ext cx="4806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Mientras el profesor explica</a:t>
            </a:r>
            <a:endParaRPr b="1" sz="4000">
              <a:solidFill>
                <a:schemeClr val="dk1"/>
              </a:solidFill>
              <a:latin typeface="DM Sans"/>
              <a:ea typeface="DM Sans"/>
              <a:cs typeface="DM Sans"/>
              <a:sym typeface="DM Sans"/>
            </a:endParaRPr>
          </a:p>
        </p:txBody>
      </p:sp>
      <p:sp>
        <p:nvSpPr>
          <p:cNvPr id="194" name="Google Shape;194;p45"/>
          <p:cNvSpPr txBox="1"/>
          <p:nvPr/>
        </p:nvSpPr>
        <p:spPr>
          <a:xfrm>
            <a:off x="473350" y="2330675"/>
            <a:ext cx="4806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mantener una comunicación clara y fluida a lo largo de la clase, te proponemos mantener 2 reglas:</a:t>
            </a:r>
            <a:endParaRPr sz="1350">
              <a:latin typeface="DM Sans"/>
              <a:ea typeface="DM Sans"/>
              <a:cs typeface="DM Sans"/>
              <a:sym typeface="DM Sans"/>
            </a:endParaRPr>
          </a:p>
        </p:txBody>
      </p:sp>
      <p:cxnSp>
        <p:nvCxnSpPr>
          <p:cNvPr id="195" name="Google Shape;195;p45"/>
          <p:cNvCxnSpPr>
            <a:endCxn id="196" idx="2"/>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
        <p:nvSpPr>
          <p:cNvPr id="196" name="Google Shape;196;p45"/>
          <p:cNvSpPr txBox="1"/>
          <p:nvPr/>
        </p:nvSpPr>
        <p:spPr>
          <a:xfrm>
            <a:off x="932625" y="3290075"/>
            <a:ext cx="4347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tienes dudas durante la explicación, debes consultarle directamente por privado a tu tutor por el chat de Zoom.</a:t>
            </a:r>
            <a:endParaRPr sz="1350">
              <a:latin typeface="DM Sans"/>
              <a:ea typeface="DM Sans"/>
              <a:cs typeface="DM Sans"/>
              <a:sym typeface="DM Sans"/>
            </a:endParaRPr>
          </a:p>
        </p:txBody>
      </p:sp>
      <p:pic>
        <p:nvPicPr>
          <p:cNvPr id="197" name="Google Shape;197;p45"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6" y="689850"/>
            <a:ext cx="3228478" cy="3712749"/>
          </a:xfrm>
          <a:prstGeom prst="rect">
            <a:avLst/>
          </a:prstGeom>
          <a:noFill/>
          <a:ln>
            <a:noFill/>
          </a:ln>
        </p:spPr>
      </p:pic>
      <p:sp>
        <p:nvSpPr>
          <p:cNvPr id="198" name="Google Shape;198;p45"/>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46"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7" y="689850"/>
            <a:ext cx="3228478" cy="3712743"/>
          </a:xfrm>
          <a:prstGeom prst="rect">
            <a:avLst/>
          </a:prstGeom>
          <a:noFill/>
          <a:ln>
            <a:noFill/>
          </a:ln>
        </p:spPr>
      </p:pic>
      <p:sp>
        <p:nvSpPr>
          <p:cNvPr id="204" name="Google Shape;204;p46"/>
          <p:cNvSpPr/>
          <p:nvPr/>
        </p:nvSpPr>
        <p:spPr>
          <a:xfrm>
            <a:off x="588525" y="25637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6"/>
          <p:cNvSpPr txBox="1"/>
          <p:nvPr/>
        </p:nvSpPr>
        <p:spPr>
          <a:xfrm>
            <a:off x="549525" y="23306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2.</a:t>
            </a:r>
            <a:endParaRPr b="1">
              <a:latin typeface="DM Sans"/>
              <a:ea typeface="DM Sans"/>
              <a:cs typeface="DM Sans"/>
              <a:sym typeface="DM Sans"/>
            </a:endParaRPr>
          </a:p>
        </p:txBody>
      </p:sp>
      <p:sp>
        <p:nvSpPr>
          <p:cNvPr id="206" name="Google Shape;206;p46"/>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6"/>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208" name="Google Shape;208;p46"/>
          <p:cNvSpPr txBox="1"/>
          <p:nvPr/>
        </p:nvSpPr>
        <p:spPr>
          <a:xfrm>
            <a:off x="932625" y="2330675"/>
            <a:ext cx="4347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Entre contenido y contenido, se abrirán breves espacios de consulta. Allí puedes escribir en el chat tu pregunta.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¡Tu duda puede ayudar a otras personas!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olvides seleccionar “todos” para que todos puedan leerte (y no solo tu tutor). </a:t>
            </a:r>
            <a:endParaRPr sz="1350">
              <a:latin typeface="DM Sans"/>
              <a:ea typeface="DM Sans"/>
              <a:cs typeface="DM Sans"/>
              <a:sym typeface="DM Sans"/>
            </a:endParaRPr>
          </a:p>
        </p:txBody>
      </p:sp>
      <p:sp>
        <p:nvSpPr>
          <p:cNvPr id="209" name="Google Shape;209;p46"/>
          <p:cNvSpPr txBox="1"/>
          <p:nvPr/>
        </p:nvSpPr>
        <p:spPr>
          <a:xfrm>
            <a:off x="473350" y="9299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Espacios para consultas</a:t>
            </a:r>
            <a:endParaRPr b="1" sz="4000">
              <a:solidFill>
                <a:schemeClr val="dk1"/>
              </a:solidFill>
              <a:latin typeface="DM Sans"/>
              <a:ea typeface="DM Sans"/>
              <a:cs typeface="DM Sans"/>
              <a:sym typeface="DM Sans"/>
            </a:endParaRPr>
          </a:p>
        </p:txBody>
      </p:sp>
      <p:sp>
        <p:nvSpPr>
          <p:cNvPr id="210" name="Google Shape;210;p46"/>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46"/>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7"/>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7"/>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218" name="Google Shape;218;p47"/>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Funcionalidades</a:t>
            </a:r>
            <a:endParaRPr b="1" sz="4000">
              <a:solidFill>
                <a:schemeClr val="dk1"/>
              </a:solidFill>
              <a:latin typeface="DM Sans"/>
              <a:ea typeface="DM Sans"/>
              <a:cs typeface="DM Sans"/>
              <a:sym typeface="DM Sans"/>
            </a:endParaRPr>
          </a:p>
        </p:txBody>
      </p:sp>
      <p:sp>
        <p:nvSpPr>
          <p:cNvPr id="219" name="Google Shape;219;p47"/>
          <p:cNvSpPr txBox="1"/>
          <p:nvPr/>
        </p:nvSpPr>
        <p:spPr>
          <a:xfrm>
            <a:off x="473350" y="1776575"/>
            <a:ext cx="40986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lang="es" sz="1350">
                <a:solidFill>
                  <a:schemeClr val="dk1"/>
                </a:solidFill>
                <a:latin typeface="DM Sans"/>
                <a:ea typeface="DM Sans"/>
                <a:cs typeface="DM Sans"/>
                <a:sym typeface="DM Sans"/>
              </a:rPr>
              <a:t>Para </a:t>
            </a:r>
            <a:r>
              <a:rPr b="1" lang="es" sz="1350">
                <a:solidFill>
                  <a:schemeClr val="dk1"/>
                </a:solidFill>
                <a:latin typeface="DM Sans"/>
                <a:ea typeface="DM Sans"/>
                <a:cs typeface="DM Sans"/>
                <a:sym typeface="DM Sans"/>
              </a:rPr>
              <a:t>evitar saturar el chat de mensajes, </a:t>
            </a:r>
            <a:r>
              <a:rPr lang="es" sz="1350">
                <a:solidFill>
                  <a:schemeClr val="dk1"/>
                </a:solidFill>
                <a:latin typeface="DM Sans"/>
                <a:ea typeface="DM Sans"/>
                <a:cs typeface="DM Sans"/>
                <a:sym typeface="DM Sans"/>
              </a:rPr>
              <a:t>utiliza los signos que figuran en el apartado </a:t>
            </a:r>
            <a:r>
              <a:rPr b="1" lang="es" sz="1350">
                <a:solidFill>
                  <a:schemeClr val="dk1"/>
                </a:solidFill>
                <a:latin typeface="DM Sans"/>
                <a:ea typeface="DM Sans"/>
                <a:cs typeface="DM Sans"/>
                <a:sym typeface="DM Sans"/>
              </a:rPr>
              <a:t>Participantes</a:t>
            </a:r>
            <a:r>
              <a:rPr lang="es" sz="1350">
                <a:solidFill>
                  <a:schemeClr val="dk1"/>
                </a:solidFill>
                <a:latin typeface="DM Sans"/>
                <a:ea typeface="DM Sans"/>
                <a:cs typeface="DM Sans"/>
                <a:sym typeface="DM Sans"/>
              </a:rPr>
              <a:t>, dentro de Zoom.</a:t>
            </a:r>
            <a:r>
              <a:rPr lang="es" sz="1350">
                <a:solidFill>
                  <a:srgbClr val="666666"/>
                </a:solidFill>
                <a:latin typeface="DM Sans"/>
                <a:ea typeface="DM Sans"/>
                <a:cs typeface="DM Sans"/>
                <a:sym typeface="DM Sans"/>
              </a:rPr>
              <a:t>**</a:t>
            </a:r>
            <a:endParaRPr sz="1350">
              <a:latin typeface="DM Sans"/>
              <a:ea typeface="DM Sans"/>
              <a:cs typeface="DM Sans"/>
              <a:sym typeface="DM Sans"/>
            </a:endParaRPr>
          </a:p>
        </p:txBody>
      </p:sp>
      <p:sp>
        <p:nvSpPr>
          <p:cNvPr id="220" name="Google Shape;220;p47"/>
          <p:cNvSpPr txBox="1"/>
          <p:nvPr/>
        </p:nvSpPr>
        <p:spPr>
          <a:xfrm>
            <a:off x="4735750" y="1776575"/>
            <a:ext cx="39252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b="1" lang="es" sz="1350">
                <a:solidFill>
                  <a:schemeClr val="dk1"/>
                </a:solidFill>
                <a:latin typeface="DM Sans"/>
                <a:ea typeface="DM Sans"/>
                <a:cs typeface="DM Sans"/>
                <a:sym typeface="DM Sans"/>
              </a:rPr>
              <a:t>Por ejemplo:</a:t>
            </a:r>
            <a:r>
              <a:rPr lang="es" sz="1350">
                <a:solidFill>
                  <a:schemeClr val="dk1"/>
                </a:solidFill>
                <a:latin typeface="DM Sans"/>
                <a:ea typeface="DM Sans"/>
                <a:cs typeface="DM Sans"/>
                <a:sym typeface="DM Sans"/>
              </a:rPr>
              <a:t> si se pregunta si se escucha correctamente, debes seleccionar la opción “Sí” o “No”. </a:t>
            </a:r>
            <a:endParaRPr sz="1350">
              <a:latin typeface="DM Sans"/>
              <a:ea typeface="DM Sans"/>
              <a:cs typeface="DM Sans"/>
              <a:sym typeface="DM Sans"/>
            </a:endParaRPr>
          </a:p>
        </p:txBody>
      </p:sp>
      <p:pic>
        <p:nvPicPr>
          <p:cNvPr descr="Aparece: la cantidad de participantes, la opción de chatear y de compartir pantalla" id="221" name="Google Shape;221;p47" title="captura de pantalla de menú de zoom "/>
          <p:cNvPicPr preferRelativeResize="0"/>
          <p:nvPr/>
        </p:nvPicPr>
        <p:blipFill>
          <a:blip r:embed="rId3">
            <a:alphaModFix/>
          </a:blip>
          <a:stretch>
            <a:fillRect/>
          </a:stretch>
        </p:blipFill>
        <p:spPr>
          <a:xfrm>
            <a:off x="549525" y="2748075"/>
            <a:ext cx="3668949" cy="611500"/>
          </a:xfrm>
          <a:prstGeom prst="rect">
            <a:avLst/>
          </a:prstGeom>
          <a:noFill/>
          <a:ln>
            <a:noFill/>
          </a:ln>
        </p:spPr>
      </p:pic>
      <p:pic>
        <p:nvPicPr>
          <p:cNvPr descr="Aparecen: emojis y opciones de votación" id="222" name="Google Shape;222;p47" title="captura de pantalla de menú de zoom de reacciones"/>
          <p:cNvPicPr preferRelativeResize="0"/>
          <p:nvPr/>
        </p:nvPicPr>
        <p:blipFill>
          <a:blip r:embed="rId4">
            <a:alphaModFix/>
          </a:blip>
          <a:stretch>
            <a:fillRect/>
          </a:stretch>
        </p:blipFill>
        <p:spPr>
          <a:xfrm>
            <a:off x="4818698" y="2715563"/>
            <a:ext cx="2583750" cy="1534275"/>
          </a:xfrm>
          <a:prstGeom prst="rect">
            <a:avLst/>
          </a:prstGeom>
          <a:noFill/>
          <a:ln>
            <a:noFill/>
          </a:ln>
        </p:spPr>
      </p:pic>
      <p:sp>
        <p:nvSpPr>
          <p:cNvPr id="223" name="Google Shape;223;p47"/>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**Para quitar el signo, presiona el mismo botón nuevamente o la opción “clear all”.</a:t>
            </a:r>
            <a:endParaRPr i="1" sz="1100" u="sng">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8"/>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After Class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9"/>
          <p:cNvSpPr/>
          <p:nvPr/>
        </p:nvSpPr>
        <p:spPr>
          <a:xfrm>
            <a:off x="588525" y="686550"/>
            <a:ext cx="14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9"/>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235" name="Google Shape;235;p49"/>
          <p:cNvSpPr txBox="1"/>
          <p:nvPr/>
        </p:nvSpPr>
        <p:spPr>
          <a:xfrm>
            <a:off x="4681950" y="1820650"/>
            <a:ext cx="38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236" name="Google Shape;236;p49"/>
          <p:cNvSpPr txBox="1"/>
          <p:nvPr/>
        </p:nvSpPr>
        <p:spPr>
          <a:xfrm>
            <a:off x="501450" y="89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237" name="Google Shape;237;p49"/>
          <p:cNvSpPr txBox="1"/>
          <p:nvPr/>
        </p:nvSpPr>
        <p:spPr>
          <a:xfrm>
            <a:off x="4714950" y="2468500"/>
            <a:ext cx="3894600" cy="1491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responderán </a:t>
            </a:r>
            <a:r>
              <a:rPr b="1" lang="es" sz="1350">
                <a:solidFill>
                  <a:schemeClr val="dk1"/>
                </a:solidFill>
                <a:latin typeface="DM Sans"/>
                <a:ea typeface="DM Sans"/>
                <a:cs typeface="DM Sans"/>
                <a:sym typeface="DM Sans"/>
              </a:rPr>
              <a:t>dudas puntuales</a:t>
            </a:r>
            <a:r>
              <a:rPr lang="es" sz="1350">
                <a:solidFill>
                  <a:schemeClr val="dk1"/>
                </a:solidFill>
                <a:latin typeface="DM Sans"/>
                <a:ea typeface="DM Sans"/>
                <a:cs typeface="DM Sans"/>
                <a:sym typeface="DM Sans"/>
              </a:rPr>
              <a:t> que hayan quedado sobre los temas dados. ¡Vení preparado, queremos escucharte! </a:t>
            </a:r>
            <a:endParaRPr sz="1350">
              <a:solidFill>
                <a:schemeClr val="dk1"/>
              </a:solidFill>
              <a:latin typeface="DM Sans"/>
              <a:ea typeface="DM Sans"/>
              <a:cs typeface="DM Sans"/>
              <a:sym typeface="DM Sans"/>
            </a:endParaRPr>
          </a:p>
          <a:p>
            <a:pPr indent="0" lvl="0" marL="457200" rtl="0" algn="l">
              <a:lnSpc>
                <a:spcPct val="3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verán temas de </a:t>
            </a:r>
            <a:r>
              <a:rPr b="1" lang="es" sz="1350">
                <a:solidFill>
                  <a:schemeClr val="dk1"/>
                </a:solidFill>
                <a:latin typeface="DM Sans"/>
                <a:ea typeface="DM Sans"/>
                <a:cs typeface="DM Sans"/>
                <a:sym typeface="DM Sans"/>
              </a:rPr>
              <a:t>conocimientos básicos</a:t>
            </a:r>
            <a:r>
              <a:rPr lang="es"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238" name="Google Shape;238;p49"/>
          <p:cNvSpPr txBox="1"/>
          <p:nvPr/>
        </p:nvSpPr>
        <p:spPr>
          <a:xfrm>
            <a:off x="473350" y="1820650"/>
            <a:ext cx="396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Si hay </a:t>
            </a:r>
            <a:r>
              <a:rPr b="1" lang="es" sz="1350">
                <a:latin typeface="DM Sans"/>
                <a:ea typeface="DM Sans"/>
                <a:cs typeface="DM Sans"/>
                <a:sym typeface="DM Sans"/>
              </a:rPr>
              <a:t>temas que no se entendieron o necesitan refuerzo </a:t>
            </a:r>
            <a:r>
              <a:rPr lang="es" sz="1350">
                <a:latin typeface="DM Sans"/>
                <a:ea typeface="DM Sans"/>
                <a:cs typeface="DM Sans"/>
                <a:sym typeface="DM Sans"/>
              </a:rPr>
              <a:t>se trabajarán en una clase de 1 hs que opera como </a:t>
            </a:r>
            <a:r>
              <a:rPr b="1" lang="es" sz="1350">
                <a:solidFill>
                  <a:schemeClr val="dk1"/>
                </a:solidFill>
                <a:highlight>
                  <a:srgbClr val="EAFF6A"/>
                </a:highlight>
                <a:latin typeface="DM Sans"/>
                <a:ea typeface="DM Sans"/>
                <a:cs typeface="DM Sans"/>
                <a:sym typeface="DM Sans"/>
              </a:rPr>
              <a:t>espacio de consulta</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son obligatorias ni se toma asistencia, pero son el espacio uno a uno con tu  profesor/a</a:t>
            </a:r>
            <a:r>
              <a:rPr lang="es" sz="1350">
                <a:solidFill>
                  <a:srgbClr val="666666"/>
                </a:solidFill>
                <a:latin typeface="DM Sans"/>
                <a:ea typeface="DM Sans"/>
                <a:cs typeface="DM Sans"/>
                <a:sym typeface="DM Sans"/>
              </a:rPr>
              <a:t>**</a:t>
            </a:r>
            <a:r>
              <a:rPr lang="es"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
        <p:nvSpPr>
          <p:cNvPr id="239" name="Google Shape;239;p49"/>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**Los/as tutores/as también serán protagonistas, liderando 5 veces este espacio en todo el curso.</a:t>
            </a:r>
            <a:endParaRPr i="1" sz="1200" u="sng">
              <a:solidFill>
                <a:srgbClr val="83AEFB"/>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0"/>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Instancias prácticas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1"/>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250" name="Google Shape;250;p51"/>
          <p:cNvSpPr txBox="1"/>
          <p:nvPr/>
        </p:nvSpPr>
        <p:spPr>
          <a:xfrm>
            <a:off x="814375" y="2285950"/>
            <a:ext cx="2190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251" name="Google Shape;251;p51"/>
          <p:cNvSpPr txBox="1"/>
          <p:nvPr/>
        </p:nvSpPr>
        <p:spPr>
          <a:xfrm>
            <a:off x="359190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Guía de Actividades</a:t>
            </a:r>
            <a:endParaRPr b="1">
              <a:latin typeface="DM Sans"/>
              <a:ea typeface="DM Sans"/>
              <a:cs typeface="DM Sans"/>
              <a:sym typeface="DM Sans"/>
            </a:endParaRPr>
          </a:p>
        </p:txBody>
      </p:sp>
      <p:sp>
        <p:nvSpPr>
          <p:cNvPr id="252" name="Google Shape;252;p51"/>
          <p:cNvSpPr txBox="1"/>
          <p:nvPr/>
        </p:nvSpPr>
        <p:spPr>
          <a:xfrm>
            <a:off x="632915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253" name="Google Shape;253;p51"/>
          <p:cNvSpPr txBox="1"/>
          <p:nvPr/>
        </p:nvSpPr>
        <p:spPr>
          <a:xfrm>
            <a:off x="624975" y="2686150"/>
            <a:ext cx="2470500" cy="1108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 Ayudan a poner en práctica los conceptos y la teoría vista en clase. No deben ser subidas a la plataforma y se desarrollan en la clase sincrónica.</a:t>
            </a:r>
            <a:endParaRPr sz="1200">
              <a:solidFill>
                <a:schemeClr val="dk1"/>
              </a:solidFill>
              <a:latin typeface="DM Sans"/>
              <a:ea typeface="DM Sans"/>
              <a:cs typeface="DM Sans"/>
              <a:sym typeface="DM Sans"/>
            </a:endParaRPr>
          </a:p>
        </p:txBody>
      </p:sp>
      <p:sp>
        <p:nvSpPr>
          <p:cNvPr id="254" name="Google Shape;254;p51"/>
          <p:cNvSpPr txBox="1"/>
          <p:nvPr/>
        </p:nvSpPr>
        <p:spPr>
          <a:xfrm>
            <a:off x="3135250" y="2686150"/>
            <a:ext cx="2817300" cy="1477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Actividades relacionadas con el Proyecto Final. </a:t>
            </a:r>
            <a:r>
              <a:rPr lang="es" sz="1200">
                <a:solidFill>
                  <a:schemeClr val="dk1"/>
                </a:solidFill>
                <a:highlight>
                  <a:schemeClr val="lt1"/>
                </a:highlight>
                <a:latin typeface="DM Sans"/>
                <a:ea typeface="DM Sans"/>
                <a:cs typeface="DM Sans"/>
                <a:sym typeface="DM Sans"/>
              </a:rPr>
              <a:t>No son entregables pero su resolución es muy importante para llegar con mayor nivel de avance a las preentregas obligatorias. Se desarrollan de forma asincrónica.</a:t>
            </a:r>
            <a:endParaRPr sz="1200">
              <a:solidFill>
                <a:schemeClr val="dk1"/>
              </a:solidFill>
              <a:latin typeface="DM Sans"/>
              <a:ea typeface="DM Sans"/>
              <a:cs typeface="DM Sans"/>
              <a:sym typeface="DM Sans"/>
            </a:endParaRPr>
          </a:p>
        </p:txBody>
      </p:sp>
      <p:sp>
        <p:nvSpPr>
          <p:cNvPr id="255" name="Google Shape;255;p51"/>
          <p:cNvSpPr txBox="1"/>
          <p:nvPr/>
        </p:nvSpPr>
        <p:spPr>
          <a:xfrm>
            <a:off x="6074000" y="2686150"/>
            <a:ext cx="2470500" cy="1293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Entregas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p:txBody>
      </p:sp>
      <p:cxnSp>
        <p:nvCxnSpPr>
          <p:cNvPr id="256" name="Google Shape;256;p51"/>
          <p:cNvCxnSpPr>
            <a:stCxn id="257" idx="3"/>
            <a:endCxn id="258" idx="2"/>
          </p:cNvCxnSpPr>
          <p:nvPr/>
        </p:nvCxnSpPr>
        <p:spPr>
          <a:xfrm>
            <a:off x="2022557" y="1937509"/>
            <a:ext cx="2246400" cy="8700"/>
          </a:xfrm>
          <a:prstGeom prst="straightConnector1">
            <a:avLst/>
          </a:prstGeom>
          <a:noFill/>
          <a:ln cap="flat" cmpd="sng" w="9525">
            <a:solidFill>
              <a:srgbClr val="9E9E9E"/>
            </a:solidFill>
            <a:prstDash val="solid"/>
            <a:round/>
            <a:headEnd len="med" w="med" type="none"/>
            <a:tailEnd len="med" w="med" type="none"/>
          </a:ln>
        </p:spPr>
      </p:cxnSp>
      <p:cxnSp>
        <p:nvCxnSpPr>
          <p:cNvPr id="259" name="Google Shape;259;p51"/>
          <p:cNvCxnSpPr>
            <a:stCxn id="258" idx="6"/>
            <a:endCxn id="260" idx="2"/>
          </p:cNvCxnSpPr>
          <p:nvPr/>
        </p:nvCxnSpPr>
        <p:spPr>
          <a:xfrm>
            <a:off x="4818692" y="1946313"/>
            <a:ext cx="2134200" cy="0"/>
          </a:xfrm>
          <a:prstGeom prst="straightConnector1">
            <a:avLst/>
          </a:prstGeom>
          <a:noFill/>
          <a:ln cap="flat" cmpd="sng" w="9525">
            <a:solidFill>
              <a:srgbClr val="9E9E9E"/>
            </a:solidFill>
            <a:prstDash val="solid"/>
            <a:round/>
            <a:headEnd len="med" w="med" type="none"/>
            <a:tailEnd len="med" w="med" type="none"/>
          </a:ln>
        </p:spPr>
      </p:cxnSp>
      <p:grpSp>
        <p:nvGrpSpPr>
          <p:cNvPr id="261" name="Google Shape;261;p51"/>
          <p:cNvGrpSpPr/>
          <p:nvPr/>
        </p:nvGrpSpPr>
        <p:grpSpPr>
          <a:xfrm>
            <a:off x="1585430" y="1662729"/>
            <a:ext cx="549594" cy="549594"/>
            <a:chOff x="974706" y="2467173"/>
            <a:chExt cx="738900" cy="738900"/>
          </a:xfrm>
        </p:grpSpPr>
        <p:sp>
          <p:nvSpPr>
            <p:cNvPr id="262" name="Google Shape;262;p5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5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grpSp>
        <p:nvGrpSpPr>
          <p:cNvPr id="263" name="Google Shape;263;p51"/>
          <p:cNvGrpSpPr/>
          <p:nvPr/>
        </p:nvGrpSpPr>
        <p:grpSpPr>
          <a:xfrm>
            <a:off x="4269098" y="1671516"/>
            <a:ext cx="549594" cy="549594"/>
            <a:chOff x="3137108" y="2467173"/>
            <a:chExt cx="738900" cy="738900"/>
          </a:xfrm>
        </p:grpSpPr>
        <p:sp>
          <p:nvSpPr>
            <p:cNvPr id="258" name="Google Shape;258;p5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5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grpSp>
        <p:nvGrpSpPr>
          <p:cNvPr id="265" name="Google Shape;265;p51"/>
          <p:cNvGrpSpPr/>
          <p:nvPr/>
        </p:nvGrpSpPr>
        <p:grpSpPr>
          <a:xfrm>
            <a:off x="6952765" y="1671520"/>
            <a:ext cx="549594" cy="549594"/>
            <a:chOff x="7208351" y="2467173"/>
            <a:chExt cx="738900" cy="738900"/>
          </a:xfrm>
        </p:grpSpPr>
        <p:sp>
          <p:nvSpPr>
            <p:cNvPr id="260" name="Google Shape;260;p5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51" title="ícono de entrega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2"/>
          <p:cNvSpPr/>
          <p:nvPr/>
        </p:nvSpPr>
        <p:spPr>
          <a:xfrm>
            <a:off x="5043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2"/>
          <p:cNvSpPr/>
          <p:nvPr/>
        </p:nvSpPr>
        <p:spPr>
          <a:xfrm>
            <a:off x="45719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52"/>
          <p:cNvPicPr preferRelativeResize="0"/>
          <p:nvPr/>
        </p:nvPicPr>
        <p:blipFill>
          <a:blip r:embed="rId3">
            <a:alphaModFix/>
          </a:blip>
          <a:stretch>
            <a:fillRect/>
          </a:stretch>
        </p:blipFill>
        <p:spPr>
          <a:xfrm>
            <a:off x="4656113" y="2180288"/>
            <a:ext cx="262800" cy="262800"/>
          </a:xfrm>
          <a:prstGeom prst="rect">
            <a:avLst/>
          </a:prstGeom>
          <a:noFill/>
          <a:ln>
            <a:noFill/>
          </a:ln>
        </p:spPr>
      </p:pic>
      <p:sp>
        <p:nvSpPr>
          <p:cNvPr id="274" name="Google Shape;274;p52"/>
          <p:cNvSpPr/>
          <p:nvPr/>
        </p:nvSpPr>
        <p:spPr>
          <a:xfrm>
            <a:off x="588525" y="686550"/>
            <a:ext cx="1022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2"/>
          <p:cNvSpPr txBox="1"/>
          <p:nvPr/>
        </p:nvSpPr>
        <p:spPr>
          <a:xfrm>
            <a:off x="588525" y="484650"/>
            <a:ext cx="102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276" name="Google Shape;276;p52"/>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277" name="Google Shape;277;p52"/>
          <p:cNvSpPr txBox="1"/>
          <p:nvPr/>
        </p:nvSpPr>
        <p:spPr>
          <a:xfrm>
            <a:off x="501450" y="2584250"/>
            <a:ext cx="3777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 sz="1350">
                <a:solidFill>
                  <a:schemeClr val="dk1"/>
                </a:solidFill>
                <a:latin typeface="DM Sans"/>
                <a:ea typeface="DM Sans"/>
                <a:cs typeface="DM Sans"/>
                <a:sym typeface="DM Sans"/>
              </a:rPr>
              <a:t>Son avisos creados para comunicar cuándo los temas de una clase están directamente relacionados con alguna </a:t>
            </a:r>
            <a:r>
              <a:rPr b="1" lang="es" sz="1350">
                <a:solidFill>
                  <a:schemeClr val="dk1"/>
                </a:solidFill>
                <a:latin typeface="DM Sans"/>
                <a:ea typeface="DM Sans"/>
                <a:cs typeface="DM Sans"/>
                <a:sym typeface="DM Sans"/>
              </a:rPr>
              <a:t>pre-entrega</a:t>
            </a:r>
            <a:r>
              <a:rPr lang="es" sz="1350">
                <a:solidFill>
                  <a:schemeClr val="dk1"/>
                </a:solidFill>
                <a:latin typeface="DM Sans"/>
                <a:ea typeface="DM Sans"/>
                <a:cs typeface="DM Sans"/>
                <a:sym typeface="DM Sans"/>
              </a:rPr>
              <a:t> y con el </a:t>
            </a:r>
            <a:r>
              <a:rPr b="1" lang="es" sz="1350">
                <a:solidFill>
                  <a:schemeClr val="dk1"/>
                </a:solidFill>
                <a:latin typeface="DM Sans"/>
                <a:ea typeface="DM Sans"/>
                <a:cs typeface="DM Sans"/>
                <a:sym typeface="DM Sans"/>
              </a:rPr>
              <a:t>proyecto final </a:t>
            </a:r>
            <a:r>
              <a:rPr lang="es" sz="1350">
                <a:solidFill>
                  <a:schemeClr val="dk1"/>
                </a:solidFill>
                <a:latin typeface="DM Sans"/>
                <a:ea typeface="DM Sans"/>
                <a:cs typeface="DM Sans"/>
                <a:sym typeface="DM Sans"/>
              </a:rPr>
              <a:t>de modo que puedas ir construyendo con antelación parte de la consigna. Lo conseguirás usualmente al final de la presentación de la clase. </a:t>
            </a:r>
            <a:endParaRPr b="1" sz="1350">
              <a:solidFill>
                <a:schemeClr val="dk1"/>
              </a:solidFill>
              <a:latin typeface="DM Sans"/>
              <a:ea typeface="DM Sans"/>
              <a:cs typeface="DM Sans"/>
              <a:sym typeface="DM Sans"/>
            </a:endParaRPr>
          </a:p>
        </p:txBody>
      </p:sp>
      <p:sp>
        <p:nvSpPr>
          <p:cNvPr id="278" name="Google Shape;278;p52"/>
          <p:cNvSpPr txBox="1"/>
          <p:nvPr/>
        </p:nvSpPr>
        <p:spPr>
          <a:xfrm>
            <a:off x="9433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CoderAlert</a:t>
            </a:r>
            <a:endParaRPr b="1">
              <a:latin typeface="DM Sans"/>
              <a:ea typeface="DM Sans"/>
              <a:cs typeface="DM Sans"/>
              <a:sym typeface="DM Sans"/>
            </a:endParaRPr>
          </a:p>
        </p:txBody>
      </p:sp>
      <p:sp>
        <p:nvSpPr>
          <p:cNvPr id="279" name="Google Shape;279;p52"/>
          <p:cNvSpPr txBox="1"/>
          <p:nvPr/>
        </p:nvSpPr>
        <p:spPr>
          <a:xfrm>
            <a:off x="4572000" y="2559225"/>
            <a:ext cx="37614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Son alertas que te indicarán que el contenido de una clase puede ser ejercitado mediante a través de actividades presentes en la Guía de Actividades. Son totalmente opcionales y cumplen la función de espacio práctico asincrónico. </a:t>
            </a:r>
            <a:endParaRPr sz="1350">
              <a:latin typeface="DM Sans"/>
              <a:ea typeface="DM Sans"/>
              <a:cs typeface="DM Sans"/>
              <a:sym typeface="DM Sans"/>
            </a:endParaRPr>
          </a:p>
        </p:txBody>
      </p:sp>
      <p:sp>
        <p:nvSpPr>
          <p:cNvPr id="280" name="Google Shape;280;p52"/>
          <p:cNvSpPr txBox="1"/>
          <p:nvPr/>
        </p:nvSpPr>
        <p:spPr>
          <a:xfrm>
            <a:off x="5084450" y="2106800"/>
            <a:ext cx="30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Coder Training</a:t>
            </a:r>
            <a:endParaRPr>
              <a:latin typeface="DM Sans"/>
              <a:ea typeface="DM Sans"/>
              <a:cs typeface="DM Sans"/>
              <a:sym typeface="DM Sans"/>
            </a:endParaRPr>
          </a:p>
        </p:txBody>
      </p:sp>
      <p:pic>
        <p:nvPicPr>
          <p:cNvPr id="281" name="Google Shape;281;p52"/>
          <p:cNvPicPr preferRelativeResize="0"/>
          <p:nvPr/>
        </p:nvPicPr>
        <p:blipFill>
          <a:blip r:embed="rId4">
            <a:alphaModFix/>
          </a:blip>
          <a:stretch>
            <a:fillRect/>
          </a:stretch>
        </p:blipFill>
        <p:spPr>
          <a:xfrm>
            <a:off x="588525" y="2171963"/>
            <a:ext cx="262800" cy="262800"/>
          </a:xfrm>
          <a:prstGeom prst="rect">
            <a:avLst/>
          </a:prstGeom>
          <a:noFill/>
          <a:ln>
            <a:noFill/>
          </a:ln>
        </p:spPr>
      </p:pic>
      <p:sp>
        <p:nvSpPr>
          <p:cNvPr id="282" name="Google Shape;282;p52"/>
          <p:cNvSpPr txBox="1"/>
          <p:nvPr/>
        </p:nvSpPr>
        <p:spPr>
          <a:xfrm>
            <a:off x="457350" y="4648750"/>
            <a:ext cx="446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En ambos casos podrás usar la Guía de Actividades  para practicar. </a:t>
            </a:r>
            <a:endParaRPr sz="1100">
              <a:solidFill>
                <a:srgbClr val="999999"/>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11" name="Google Shape;111;p3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12" name="Google Shape;112;p3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3"/>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288" name="Google Shape;288;p53"/>
          <p:cNvSpPr txBox="1"/>
          <p:nvPr/>
        </p:nvSpPr>
        <p:spPr>
          <a:xfrm>
            <a:off x="473350" y="1908175"/>
            <a:ext cx="3774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lang="es" sz="1350">
                <a:latin typeface="DM Sans"/>
                <a:ea typeface="DM Sans"/>
                <a:cs typeface="DM Sans"/>
                <a:sym typeface="DM Sans"/>
              </a:rPr>
              <a:t>El Proyecto final se irá construyendo a partir de </a:t>
            </a:r>
            <a:r>
              <a:rPr b="1" lang="es" sz="1350">
                <a:highlight>
                  <a:srgbClr val="EAFF6A"/>
                </a:highlight>
                <a:latin typeface="DM Sans"/>
                <a:ea typeface="DM Sans"/>
                <a:cs typeface="DM Sans"/>
                <a:sym typeface="DM Sans"/>
              </a:rPr>
              <a:t>las pre-entregas</a:t>
            </a:r>
            <a:r>
              <a:rPr lang="es" sz="1350">
                <a:latin typeface="DM Sans"/>
                <a:ea typeface="DM Sans"/>
                <a:cs typeface="DM Sans"/>
                <a:sym typeface="DM Sans"/>
              </a:rPr>
              <a:t> que se realicen en clases puntuales según los temas trabajados hasta ese punto. </a:t>
            </a:r>
            <a:r>
              <a:rPr lang="es" sz="1350">
                <a:solidFill>
                  <a:schemeClr val="dk1"/>
                </a:solidFill>
                <a:latin typeface="DM Sans"/>
                <a:ea typeface="DM Sans"/>
                <a:cs typeface="DM Sans"/>
                <a:sym typeface="DM Sans"/>
              </a:rPr>
              <a:t>Estas están conformadas por las actividades prácticas relacionadas con el Proyecto final que se encuentran en la </a:t>
            </a:r>
            <a:r>
              <a:rPr b="1" lang="es" sz="1350">
                <a:solidFill>
                  <a:schemeClr val="dk1"/>
                </a:solidFill>
                <a:latin typeface="DM Sans"/>
                <a:ea typeface="DM Sans"/>
                <a:cs typeface="DM Sans"/>
                <a:sym typeface="DM Sans"/>
              </a:rPr>
              <a:t>Guía de Actividades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y que se realizan de forma asincrónica.</a:t>
            </a:r>
            <a:endParaRPr sz="1350">
              <a:latin typeface="DM Sans"/>
              <a:ea typeface="DM Sans"/>
              <a:cs typeface="DM Sans"/>
              <a:sym typeface="DM Sans"/>
            </a:endParaRPr>
          </a:p>
        </p:txBody>
      </p:sp>
      <p:sp>
        <p:nvSpPr>
          <p:cNvPr id="289" name="Google Shape;289;p53"/>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debe subir a la plataforma la última clase del curso. En caso de no hacerlo </a:t>
            </a:r>
            <a:r>
              <a:rPr b="1" lang="es" sz="1350">
                <a:latin typeface="DM Sans"/>
                <a:ea typeface="DM Sans"/>
                <a:cs typeface="DM Sans"/>
                <a:sym typeface="DM Sans"/>
              </a:rPr>
              <a:t>tendrás </a:t>
            </a:r>
            <a:r>
              <a:rPr b="1" lang="es" sz="1350">
                <a:highlight>
                  <a:srgbClr val="EA90FF"/>
                </a:highlight>
                <a:latin typeface="DM Sans"/>
                <a:ea typeface="DM Sans"/>
                <a:cs typeface="DM Sans"/>
                <a:sym typeface="DM Sans"/>
              </a:rPr>
              <a:t>10 días</a:t>
            </a:r>
            <a:r>
              <a:rPr b="1" lang="es" sz="1350">
                <a:latin typeface="DM Sans"/>
                <a:ea typeface="DM Sans"/>
                <a:cs typeface="DM Sans"/>
                <a:sym typeface="DM Sans"/>
              </a:rPr>
              <a:t> </a:t>
            </a:r>
            <a:r>
              <a:rPr lang="es"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saber más sobre el sistema de entregas puedes chequear la </a:t>
            </a:r>
            <a:r>
              <a:rPr b="1" lang="es" sz="1350">
                <a:latin typeface="DM Sans"/>
                <a:ea typeface="DM Sans"/>
                <a:cs typeface="DM Sans"/>
                <a:sym typeface="DM Sans"/>
              </a:rPr>
              <a:t>hoja de ruta</a:t>
            </a:r>
            <a:r>
              <a:rPr lang="es" sz="1350">
                <a:latin typeface="DM Sans"/>
                <a:ea typeface="DM Sans"/>
                <a:cs typeface="DM Sans"/>
                <a:sym typeface="DM Sans"/>
              </a:rPr>
              <a:t> del curso. </a:t>
            </a:r>
            <a:endParaRPr sz="1350">
              <a:latin typeface="DM Sans"/>
              <a:ea typeface="DM Sans"/>
              <a:cs typeface="DM Sans"/>
              <a:sym typeface="DM Sans"/>
            </a:endParaRPr>
          </a:p>
        </p:txBody>
      </p:sp>
      <p:sp>
        <p:nvSpPr>
          <p:cNvPr id="290" name="Google Shape;290;p53"/>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3"/>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PROYECTO FINAL</a:t>
            </a:r>
            <a:endParaRPr>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4"/>
          <p:cNvSpPr txBox="1"/>
          <p:nvPr/>
        </p:nvSpPr>
        <p:spPr>
          <a:xfrm>
            <a:off x="501450" y="8074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Hoja de Ruta</a:t>
            </a:r>
            <a:endParaRPr b="1" sz="4000">
              <a:solidFill>
                <a:schemeClr val="dk1"/>
              </a:solidFill>
              <a:latin typeface="DM Sans"/>
              <a:ea typeface="DM Sans"/>
              <a:cs typeface="DM Sans"/>
              <a:sym typeface="DM Sans"/>
            </a:endParaRPr>
          </a:p>
        </p:txBody>
      </p:sp>
      <p:sp>
        <p:nvSpPr>
          <p:cNvPr id="297" name="Google Shape;297;p54"/>
          <p:cNvSpPr txBox="1"/>
          <p:nvPr/>
        </p:nvSpPr>
        <p:spPr>
          <a:xfrm>
            <a:off x="4974550" y="1742450"/>
            <a:ext cx="3147300" cy="25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Dentro de tu carpeta de cursada encontrarás el archivo de “Hoja de ruta”, </a:t>
            </a:r>
            <a:r>
              <a:rPr lang="es" sz="1350">
                <a:solidFill>
                  <a:schemeClr val="dk1"/>
                </a:solidFill>
                <a:latin typeface="DM Sans"/>
                <a:ea typeface="DM Sans"/>
                <a:cs typeface="DM Sans"/>
                <a:sym typeface="DM Sans"/>
              </a:rPr>
              <a:t>este espacio fue creado  para que puedan visualizar en un mismo lugar, de manera rápida y ágil, todas las pre-entregas y entrega del Proyecto Final</a:t>
            </a:r>
            <a:r>
              <a:rPr lang="es"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 sz="1200">
                <a:solidFill>
                  <a:schemeClr val="dk1"/>
                </a:solidFill>
                <a:highlight>
                  <a:srgbClr val="EAFF6A"/>
                </a:highlight>
                <a:latin typeface="DM Sans"/>
                <a:ea typeface="DM Sans"/>
                <a:cs typeface="DM Sans"/>
                <a:sym typeface="DM Sans"/>
              </a:rPr>
              <a:t>Te recomendamos utilizar esta herramienta para organizar la  cursada y la construcción de tu proyecto final</a:t>
            </a:r>
            <a:r>
              <a:rPr lang="es" sz="1200">
                <a:solidFill>
                  <a:schemeClr val="dk1"/>
                </a:solidFill>
                <a:highlight>
                  <a:srgbClr val="EAFF6A"/>
                </a:highlight>
                <a:latin typeface="DM Sans"/>
                <a:ea typeface="DM Sans"/>
                <a:cs typeface="DM Sans"/>
                <a:sym typeface="DM Sans"/>
              </a:rPr>
              <a:t>.</a:t>
            </a:r>
            <a:endParaRPr sz="12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a:p>
        </p:txBody>
      </p:sp>
      <p:sp>
        <p:nvSpPr>
          <p:cNvPr id="298" name="Google Shape;298;p54"/>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4"/>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INSTANCIAS PRÁCTICAS</a:t>
            </a:r>
            <a:endParaRPr>
              <a:latin typeface="DM Sans"/>
              <a:ea typeface="DM Sans"/>
              <a:cs typeface="DM Sans"/>
              <a:sym typeface="DM Sans"/>
            </a:endParaRPr>
          </a:p>
        </p:txBody>
      </p:sp>
      <p:pic>
        <p:nvPicPr>
          <p:cNvPr id="300" name="Google Shape;300;p54"/>
          <p:cNvPicPr preferRelativeResize="0"/>
          <p:nvPr/>
        </p:nvPicPr>
        <p:blipFill>
          <a:blip r:embed="rId3">
            <a:alphaModFix/>
          </a:blip>
          <a:stretch>
            <a:fillRect/>
          </a:stretch>
        </p:blipFill>
        <p:spPr>
          <a:xfrm>
            <a:off x="165050" y="1850400"/>
            <a:ext cx="4730100" cy="18894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5"/>
          <p:cNvSpPr txBox="1"/>
          <p:nvPr/>
        </p:nvSpPr>
        <p:spPr>
          <a:xfrm>
            <a:off x="475500" y="3168825"/>
            <a:ext cx="81669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Entregas con el estado de avance de tu </a:t>
            </a:r>
            <a:r>
              <a:rPr b="1" lang="es" sz="1350">
                <a:solidFill>
                  <a:schemeClr val="dk1"/>
                </a:solidFill>
                <a:latin typeface="DM Sans"/>
                <a:ea typeface="DM Sans"/>
                <a:cs typeface="DM Sans"/>
                <a:sym typeface="DM Sans"/>
              </a:rPr>
              <a:t>proyecto final</a:t>
            </a:r>
            <a:r>
              <a:rPr lang="es" sz="1350">
                <a:solidFill>
                  <a:schemeClr val="dk1"/>
                </a:solidFill>
                <a:latin typeface="DM Sans"/>
                <a:ea typeface="DM Sans"/>
                <a:cs typeface="DM Sans"/>
                <a:sym typeface="DM Sans"/>
              </a:rPr>
              <a:t> que deberás subir a la plataforma a lo largo del curso y hasta 7 días luego de la clase, para ser corregidas por tu docente o tutor/a. </a:t>
            </a:r>
            <a:endParaRPr sz="1350">
              <a:solidFill>
                <a:schemeClr val="dk1"/>
              </a:solidFill>
              <a:latin typeface="DM Sans"/>
              <a:ea typeface="DM Sans"/>
              <a:cs typeface="DM Sans"/>
              <a:sym typeface="DM Sans"/>
            </a:endParaRPr>
          </a:p>
        </p:txBody>
      </p:sp>
      <p:sp>
        <p:nvSpPr>
          <p:cNvPr id="306" name="Google Shape;306;p55"/>
          <p:cNvSpPr txBox="1"/>
          <p:nvPr/>
        </p:nvSpPr>
        <p:spPr>
          <a:xfrm>
            <a:off x="1001002" y="2753200"/>
            <a:ext cx="32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Pre-entregas del Proyecto final</a:t>
            </a:r>
            <a:endParaRPr b="1">
              <a:latin typeface="DM Sans"/>
              <a:ea typeface="DM Sans"/>
              <a:cs typeface="DM Sans"/>
              <a:sym typeface="DM Sans"/>
            </a:endParaRPr>
          </a:p>
        </p:txBody>
      </p:sp>
      <p:grpSp>
        <p:nvGrpSpPr>
          <p:cNvPr id="307" name="Google Shape;307;p55"/>
          <p:cNvGrpSpPr/>
          <p:nvPr/>
        </p:nvGrpSpPr>
        <p:grpSpPr>
          <a:xfrm>
            <a:off x="488562" y="2737751"/>
            <a:ext cx="431074" cy="431074"/>
            <a:chOff x="7208351" y="2467173"/>
            <a:chExt cx="738900" cy="738900"/>
          </a:xfrm>
        </p:grpSpPr>
        <p:sp>
          <p:nvSpPr>
            <p:cNvPr id="308" name="Google Shape;308;p5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55"/>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10" name="Google Shape;310;p55"/>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5"/>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 ENTREGAS DEL PF</a:t>
            </a:r>
            <a:endParaRPr>
              <a:latin typeface="DM Sans"/>
              <a:ea typeface="DM Sans"/>
              <a:cs typeface="DM Sans"/>
              <a:sym typeface="DM Sans"/>
            </a:endParaRPr>
          </a:p>
        </p:txBody>
      </p:sp>
      <p:sp>
        <p:nvSpPr>
          <p:cNvPr id="312" name="Google Shape;312;p55"/>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13" name="Google Shape;313;p55"/>
          <p:cNvSpPr txBox="1"/>
          <p:nvPr/>
        </p:nvSpPr>
        <p:spPr>
          <a:xfrm>
            <a:off x="488550" y="1607138"/>
            <a:ext cx="81669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Son actividades o ejercicios que se realizan durante el curso, que ayudan a materializar los contenidos trabajados en las clases mediante la práctica y que suman a la construcción del proyecto final.</a:t>
            </a:r>
            <a:endParaRPr sz="135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6"/>
          <p:cNvSpPr txBox="1"/>
          <p:nvPr/>
        </p:nvSpPr>
        <p:spPr>
          <a:xfrm>
            <a:off x="1576950" y="1516188"/>
            <a:ext cx="5990100" cy="177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850">
                <a:solidFill>
                  <a:schemeClr val="dk1"/>
                </a:solidFill>
                <a:latin typeface="DM Sans"/>
                <a:ea typeface="DM Sans"/>
                <a:cs typeface="DM Sans"/>
                <a:sym typeface="DM Sans"/>
              </a:rPr>
              <a:t>Las pre  entregas del proyecto final se deben cargar hasta</a:t>
            </a:r>
            <a:r>
              <a:rPr b="1" lang="es" sz="1850">
                <a:solidFill>
                  <a:schemeClr val="dk1"/>
                </a:solidFill>
                <a:latin typeface="DM Sans"/>
                <a:ea typeface="DM Sans"/>
                <a:cs typeface="DM Sans"/>
                <a:sym typeface="DM Sans"/>
              </a:rPr>
              <a:t> 7 días </a:t>
            </a:r>
            <a:r>
              <a:rPr lang="es" sz="1850">
                <a:solidFill>
                  <a:schemeClr val="dk1"/>
                </a:solidFill>
                <a:latin typeface="DM Sans"/>
                <a:ea typeface="DM Sans"/>
                <a:cs typeface="DM Sans"/>
                <a:sym typeface="DM Sans"/>
              </a:rPr>
              <a:t>después de finalizada la clase.  Y contarás con </a:t>
            </a:r>
            <a:r>
              <a:rPr b="1" lang="es" sz="1850">
                <a:solidFill>
                  <a:schemeClr val="dk1"/>
                </a:solidFill>
                <a:latin typeface="DM Sans"/>
                <a:ea typeface="DM Sans"/>
                <a:cs typeface="DM Sans"/>
                <a:sym typeface="DM Sans"/>
              </a:rPr>
              <a:t>10 días</a:t>
            </a:r>
            <a:r>
              <a:rPr lang="es" sz="1850">
                <a:solidFill>
                  <a:schemeClr val="dk1"/>
                </a:solidFill>
                <a:latin typeface="DM Sans"/>
                <a:ea typeface="DM Sans"/>
                <a:cs typeface="DM Sans"/>
                <a:sym typeface="DM Sans"/>
              </a:rPr>
              <a:t> una vez finalizado el curso para entregar tu proyecto final.</a:t>
            </a:r>
            <a:endParaRPr sz="18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s" sz="1850">
                <a:solidFill>
                  <a:schemeClr val="dk1"/>
                </a:solidFill>
                <a:latin typeface="DM Sans"/>
                <a:ea typeface="DM Sans"/>
                <a:cs typeface="DM Sans"/>
                <a:sym typeface="DM Sans"/>
              </a:rPr>
              <a:t>Te sugerimos llevarlos al día.</a:t>
            </a:r>
            <a:endParaRPr sz="1850">
              <a:solidFill>
                <a:schemeClr val="dk1"/>
              </a:solidFill>
              <a:latin typeface="DM Sans"/>
              <a:ea typeface="DM Sans"/>
              <a:cs typeface="DM Sans"/>
              <a:sym typeface="DM Sans"/>
            </a:endParaRPr>
          </a:p>
        </p:txBody>
      </p:sp>
      <p:sp>
        <p:nvSpPr>
          <p:cNvPr id="319" name="Google Shape;319;p56"/>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320" name="Google Shape;320;p56"/>
          <p:cNvPicPr preferRelativeResize="0"/>
          <p:nvPr/>
        </p:nvPicPr>
        <p:blipFill rotWithShape="1">
          <a:blip r:embed="rId3">
            <a:alphaModFix/>
          </a:blip>
          <a:srcRect b="0" l="5322" r="3378" t="0"/>
          <a:stretch/>
        </p:blipFill>
        <p:spPr>
          <a:xfrm>
            <a:off x="486250" y="3487925"/>
            <a:ext cx="8171500" cy="120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7"/>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¿Cuál es nuestro </a:t>
            </a:r>
            <a:r>
              <a:rPr b="1" i="0" lang="es" sz="4000" u="sng" cap="none" strike="noStrike">
                <a:solidFill>
                  <a:schemeClr val="dk1"/>
                </a:solidFill>
                <a:latin typeface="DM Sans"/>
                <a:ea typeface="DM Sans"/>
                <a:cs typeface="DM Sans"/>
                <a:sym typeface="DM Sans"/>
              </a:rPr>
              <a:t>Proyecto final?</a:t>
            </a:r>
            <a:endParaRPr b="1" i="0" sz="4000" u="sng" cap="none" strike="noStrike">
              <a:solidFill>
                <a:schemeClr val="dk1"/>
              </a:solidFill>
              <a:latin typeface="DM Sans"/>
              <a:ea typeface="DM Sans"/>
              <a:cs typeface="DM Sans"/>
              <a:sym typeface="DM Sans"/>
            </a:endParaRPr>
          </a:p>
        </p:txBody>
      </p:sp>
      <p:grpSp>
        <p:nvGrpSpPr>
          <p:cNvPr id="326" name="Google Shape;326;p57"/>
          <p:cNvGrpSpPr/>
          <p:nvPr/>
        </p:nvGrpSpPr>
        <p:grpSpPr>
          <a:xfrm>
            <a:off x="4202551" y="1318035"/>
            <a:ext cx="738900" cy="738900"/>
            <a:chOff x="7208351" y="2467173"/>
            <a:chExt cx="738900" cy="738900"/>
          </a:xfrm>
        </p:grpSpPr>
        <p:sp>
          <p:nvSpPr>
            <p:cNvPr id="327" name="Google Shape;327;p5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57"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8"/>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t>
            </a:r>
            <a:r>
              <a:rPr b="1" lang="es" sz="4000">
                <a:solidFill>
                  <a:schemeClr val="dk1"/>
                </a:solidFill>
                <a:latin typeface="DM Sans"/>
                <a:ea typeface="DM Sans"/>
                <a:cs typeface="DM Sans"/>
                <a:sym typeface="DM Sans"/>
              </a:rPr>
              <a:t>Qué</a:t>
            </a:r>
            <a:r>
              <a:rPr b="1" i="0" lang="es" sz="4000" u="none" cap="none" strike="noStrike">
                <a:solidFill>
                  <a:schemeClr val="dk1"/>
                </a:solidFill>
                <a:latin typeface="DM Sans"/>
                <a:ea typeface="DM Sans"/>
                <a:cs typeface="DM Sans"/>
                <a:sym typeface="DM Sans"/>
              </a:rPr>
              <a:t> es una Web Playground? </a:t>
            </a:r>
            <a:endParaRPr b="1" i="0" sz="4000" u="none" cap="none" strike="noStrike">
              <a:solidFill>
                <a:schemeClr val="dk1"/>
              </a:solidFill>
              <a:latin typeface="DM Sans"/>
              <a:ea typeface="DM Sans"/>
              <a:cs typeface="DM Sans"/>
              <a:sym typeface="DM Sans"/>
            </a:endParaRPr>
          </a:p>
        </p:txBody>
      </p:sp>
      <p:sp>
        <p:nvSpPr>
          <p:cNvPr id="334" name="Google Shape;334;p5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335" name="Google Shape;335;p58"/>
          <p:cNvGrpSpPr/>
          <p:nvPr/>
        </p:nvGrpSpPr>
        <p:grpSpPr>
          <a:xfrm>
            <a:off x="457346" y="468299"/>
            <a:ext cx="431074" cy="431074"/>
            <a:chOff x="7208351" y="2467173"/>
            <a:chExt cx="738900" cy="738900"/>
          </a:xfrm>
        </p:grpSpPr>
        <p:sp>
          <p:nvSpPr>
            <p:cNvPr id="336" name="Google Shape;336;p5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8"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38" name="Google Shape;338;p58"/>
          <p:cNvSpPr txBox="1"/>
          <p:nvPr/>
        </p:nvSpPr>
        <p:spPr>
          <a:xfrm>
            <a:off x="457350" y="241017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 playground es un</a:t>
            </a:r>
            <a:r>
              <a:rPr b="1" i="0" lang="es" sz="1350" u="none" cap="none" strike="noStrike">
                <a:solidFill>
                  <a:srgbClr val="000000"/>
                </a:solidFill>
                <a:latin typeface="DM Sans"/>
                <a:ea typeface="DM Sans"/>
                <a:cs typeface="DM Sans"/>
                <a:sym typeface="DM Sans"/>
              </a:rPr>
              <a:t> </a:t>
            </a:r>
            <a:r>
              <a:rPr i="0" lang="es" sz="1350" u="none" cap="none" strike="noStrike">
                <a:solidFill>
                  <a:srgbClr val="000000"/>
                </a:solidFill>
                <a:highlight>
                  <a:srgbClr val="EA90FF"/>
                </a:highlight>
                <a:latin typeface="DM Sans"/>
                <a:ea typeface="DM Sans"/>
                <a:cs typeface="DM Sans"/>
                <a:sym typeface="DM Sans"/>
              </a:rPr>
              <a:t>lugar de pruebas</a:t>
            </a:r>
            <a:r>
              <a:rPr b="0" i="0" lang="es" sz="1350" u="none" cap="none" strike="noStrike">
                <a:solidFill>
                  <a:srgbClr val="000000"/>
                </a:solidFill>
                <a:latin typeface="DM Sans"/>
                <a:ea typeface="DM Sans"/>
                <a:cs typeface="DM Sans"/>
                <a:sym typeface="DM Sans"/>
              </a:rPr>
              <a:t>, donde podremos hacer, deshacer, refactorizar, romper, etc.</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un Playground </a:t>
            </a:r>
            <a:r>
              <a:rPr b="1" i="0" lang="es" sz="1350" u="none" cap="none" strike="noStrike">
                <a:solidFill>
                  <a:srgbClr val="000000"/>
                </a:solidFill>
                <a:latin typeface="DM Sans"/>
                <a:ea typeface="DM Sans"/>
                <a:cs typeface="DM Sans"/>
                <a:sym typeface="DM Sans"/>
              </a:rPr>
              <a:t>no se abordan las cuestiones relativas a la Interfaz Gráfica (la parte visual de la App), </a:t>
            </a:r>
            <a:r>
              <a:rPr b="1" lang="es" sz="1350">
                <a:latin typeface="DM Sans"/>
                <a:ea typeface="DM Sans"/>
                <a:cs typeface="DM Sans"/>
                <a:sym typeface="DM Sans"/>
              </a:rPr>
              <a:t>solo</a:t>
            </a:r>
            <a:r>
              <a:rPr b="1" i="0" lang="es" sz="1350" u="none" cap="none" strike="noStrike">
                <a:solidFill>
                  <a:srgbClr val="000000"/>
                </a:solidFill>
                <a:latin typeface="DM Sans"/>
                <a:ea typeface="DM Sans"/>
                <a:cs typeface="DM Sans"/>
                <a:sym typeface="DM Sans"/>
              </a:rPr>
              <a:t> trabajaremos con el Código Fuente</a:t>
            </a:r>
            <a:r>
              <a:rPr b="0" i="0" lang="es" sz="1350" u="none" cap="none" strike="noStrike">
                <a:solidFill>
                  <a:srgbClr val="000000"/>
                </a:solidFill>
                <a:latin typeface="DM Sans"/>
                <a:ea typeface="DM Sans"/>
                <a:cs typeface="DM Sans"/>
                <a:sym typeface="DM Sans"/>
              </a:rPr>
              <a:t>.</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La idea de generar una web playground es para que podamos aventurarnos en las funciones más avanzadas de Python y Django, de tal forma que siempre tengamos un lugar donde probar dichas funciones.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nvSpPr>
        <p:spPr>
          <a:xfrm>
            <a:off x="457350" y="1084475"/>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Web Playground </a:t>
            </a:r>
            <a:endParaRPr b="1" i="0" sz="4000" u="none" cap="none" strike="noStrike">
              <a:solidFill>
                <a:schemeClr val="dk1"/>
              </a:solidFill>
              <a:latin typeface="DM Sans"/>
              <a:ea typeface="DM Sans"/>
              <a:cs typeface="DM Sans"/>
              <a:sym typeface="DM Sans"/>
            </a:endParaRPr>
          </a:p>
        </p:txBody>
      </p:sp>
      <p:sp>
        <p:nvSpPr>
          <p:cNvPr id="344" name="Google Shape;344;p59"/>
          <p:cNvSpPr txBox="1"/>
          <p:nvPr/>
        </p:nvSpPr>
        <p:spPr>
          <a:xfrm>
            <a:off x="457350" y="1724375"/>
            <a:ext cx="4730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Desarrollarás una </a:t>
            </a:r>
            <a:r>
              <a:rPr b="1" i="0" lang="es" sz="1350" u="none" cap="none" strike="noStrike">
                <a:solidFill>
                  <a:srgbClr val="000000"/>
                </a:solidFill>
                <a:latin typeface="DM Sans"/>
                <a:ea typeface="DM Sans"/>
                <a:cs typeface="DM Sans"/>
                <a:sym typeface="DM Sans"/>
              </a:rPr>
              <a:t>web</a:t>
            </a:r>
            <a:r>
              <a:rPr b="0" i="0" lang="es" sz="1350" u="none" cap="none" strike="noStrike">
                <a:solidFill>
                  <a:srgbClr val="000000"/>
                </a:solidFill>
                <a:latin typeface="DM Sans"/>
                <a:ea typeface="DM Sans"/>
                <a:cs typeface="DM Sans"/>
                <a:sym typeface="DM Sans"/>
              </a:rPr>
              <a:t> en Django. Las entregas son individuales. Se verán temas avanzados: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Registros: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Login/signup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Reset pwd</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Logout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Páginas: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CRUD </a:t>
            </a:r>
            <a:r>
              <a:rPr lang="es" sz="1350">
                <a:latin typeface="DM Sans"/>
                <a:ea typeface="DM Sans"/>
                <a:cs typeface="DM Sans"/>
                <a:sym typeface="DM Sans"/>
              </a:rPr>
              <a:t>solo</a:t>
            </a:r>
            <a:r>
              <a:rPr b="0" i="0" lang="es" sz="1350" u="none" cap="none" strike="noStrike">
                <a:solidFill>
                  <a:srgbClr val="000000"/>
                </a:solidFill>
                <a:latin typeface="DM Sans"/>
                <a:ea typeface="DM Sans"/>
                <a:cs typeface="DM Sans"/>
                <a:sym typeface="DM Sans"/>
              </a:rPr>
              <a:t> si está registrado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45" name="Google Shape;345;p5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346" name="Google Shape;346;p59"/>
          <p:cNvGrpSpPr/>
          <p:nvPr/>
        </p:nvGrpSpPr>
        <p:grpSpPr>
          <a:xfrm>
            <a:off x="457346" y="468299"/>
            <a:ext cx="431074" cy="431074"/>
            <a:chOff x="7208351" y="2467173"/>
            <a:chExt cx="738900" cy="738900"/>
          </a:xfrm>
        </p:grpSpPr>
        <p:sp>
          <p:nvSpPr>
            <p:cNvPr id="347" name="Google Shape;347;p5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8" name="Google Shape;348;p59"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pic>
        <p:nvPicPr>
          <p:cNvPr id="349" name="Google Shape;349;p59"/>
          <p:cNvPicPr preferRelativeResize="0"/>
          <p:nvPr/>
        </p:nvPicPr>
        <p:blipFill rotWithShape="1">
          <a:blip r:embed="rId4">
            <a:alphaModFix/>
          </a:blip>
          <a:srcRect b="0" l="0" r="0" t="0"/>
          <a:stretch/>
        </p:blipFill>
        <p:spPr>
          <a:xfrm>
            <a:off x="5712870" y="1846470"/>
            <a:ext cx="2923975" cy="1947402"/>
          </a:xfrm>
          <a:prstGeom prst="rect">
            <a:avLst/>
          </a:prstGeom>
          <a:noFill/>
          <a:ln>
            <a:noFill/>
          </a:ln>
        </p:spPr>
      </p:pic>
      <p:sp>
        <p:nvSpPr>
          <p:cNvPr id="350" name="Google Shape;350;p59"/>
          <p:cNvSpPr txBox="1"/>
          <p:nvPr/>
        </p:nvSpPr>
        <p:spPr>
          <a:xfrm>
            <a:off x="3506400" y="2820575"/>
            <a:ext cx="3000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Perfil:</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Imagen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Editar email/pwd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Admin:</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Apps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0"/>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Proyectos de nuestros estudiantes</a:t>
            </a:r>
            <a:endParaRPr b="1" sz="4000">
              <a:solidFill>
                <a:schemeClr val="dk1"/>
              </a:solidFill>
              <a:latin typeface="DM Sans"/>
              <a:ea typeface="DM Sans"/>
              <a:cs typeface="DM Sans"/>
              <a:sym typeface="DM Sans"/>
            </a:endParaRPr>
          </a:p>
        </p:txBody>
      </p:sp>
      <p:sp>
        <p:nvSpPr>
          <p:cNvPr id="356" name="Google Shape;356;p60"/>
          <p:cNvSpPr txBox="1"/>
          <p:nvPr/>
        </p:nvSpPr>
        <p:spPr>
          <a:xfrm>
            <a:off x="511275" y="24622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a:t>
            </a:r>
            <a:r>
              <a:rPr lang="es" sz="1350">
                <a:latin typeface="DM Sans"/>
                <a:ea typeface="DM Sans"/>
                <a:cs typeface="DM Sans"/>
                <a:sym typeface="DM Sans"/>
              </a:rPr>
              <a:t> </a:t>
            </a:r>
            <a:r>
              <a:rPr lang="es" sz="1350" u="sng">
                <a:solidFill>
                  <a:schemeClr val="hlink"/>
                </a:solidFill>
                <a:latin typeface="DM Sans"/>
                <a:ea typeface="DM Sans"/>
                <a:cs typeface="DM Sans"/>
                <a:sym typeface="DM Sans"/>
                <a:hlinkClick r:id="rId3"/>
              </a:rPr>
              <a:t>este archivo</a:t>
            </a:r>
            <a:r>
              <a:rPr lang="es" sz="1350">
                <a:latin typeface="DM Sans"/>
                <a:ea typeface="DM Sans"/>
                <a:cs typeface="DM Sans"/>
                <a:sym typeface="DM Sans"/>
              </a:rPr>
              <a:t> podrán ver el Proyecto final de </a:t>
            </a:r>
            <a:r>
              <a:rPr b="1" lang="es" sz="1350">
                <a:highlight>
                  <a:srgbClr val="EAFF6A"/>
                </a:highlight>
                <a:latin typeface="DM Sans"/>
                <a:ea typeface="DM Sans"/>
                <a:cs typeface="DM Sans"/>
                <a:sym typeface="DM Sans"/>
              </a:rPr>
              <a:t>Johannes Pérez</a:t>
            </a:r>
            <a:r>
              <a:rPr lang="es" sz="1350">
                <a:latin typeface="DM Sans"/>
                <a:ea typeface="DM Sans"/>
                <a:cs typeface="DM Sans"/>
                <a:sym typeface="DM Sans"/>
              </a:rPr>
              <a:t>, estudiante de este curso de comisiones anteriores.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¡Esperamos que les resulte inspirador!</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Además, les compartimos el </a:t>
            </a:r>
            <a:r>
              <a:rPr lang="es" sz="1350" u="sng">
                <a:solidFill>
                  <a:schemeClr val="hlink"/>
                </a:solidFill>
                <a:latin typeface="DM Sans"/>
                <a:ea typeface="DM Sans"/>
                <a:cs typeface="DM Sans"/>
                <a:sym typeface="DM Sans"/>
                <a:hlinkClick r:id="rId4"/>
              </a:rPr>
              <a:t>perfil de LinkedIn</a:t>
            </a:r>
            <a:r>
              <a:rPr lang="es" sz="1350">
                <a:latin typeface="DM Sans"/>
                <a:ea typeface="DM Sans"/>
                <a:cs typeface="DM Sans"/>
                <a:sym typeface="DM Sans"/>
              </a:rPr>
              <a:t> de Johannes.</a:t>
            </a:r>
            <a:endParaRPr sz="1350">
              <a:latin typeface="DM Sans"/>
              <a:ea typeface="DM Sans"/>
              <a:cs typeface="DM Sans"/>
              <a:sym typeface="DM Sans"/>
            </a:endParaRPr>
          </a:p>
        </p:txBody>
      </p:sp>
      <p:sp>
        <p:nvSpPr>
          <p:cNvPr id="357" name="Google Shape;357;p6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358" name="Google Shape;358;p60" title="gif de oveja animada haciendo el gesto de &quot;ok&quot;"/>
          <p:cNvPicPr preferRelativeResize="0"/>
          <p:nvPr/>
        </p:nvPicPr>
        <p:blipFill>
          <a:blip r:embed="rId5">
            <a:alphaModFix/>
          </a:blip>
          <a:stretch>
            <a:fillRect/>
          </a:stretch>
        </p:blipFill>
        <p:spPr>
          <a:xfrm>
            <a:off x="5085174" y="2301538"/>
            <a:ext cx="2497675" cy="1960675"/>
          </a:xfrm>
          <a:prstGeom prst="rect">
            <a:avLst/>
          </a:prstGeom>
          <a:noFill/>
          <a:ln>
            <a:noFill/>
          </a:ln>
        </p:spPr>
      </p:pic>
      <p:grpSp>
        <p:nvGrpSpPr>
          <p:cNvPr id="359" name="Google Shape;359;p60"/>
          <p:cNvGrpSpPr/>
          <p:nvPr/>
        </p:nvGrpSpPr>
        <p:grpSpPr>
          <a:xfrm>
            <a:off x="457343" y="468298"/>
            <a:ext cx="431074" cy="431074"/>
            <a:chOff x="7208351" y="2467173"/>
            <a:chExt cx="738900" cy="738900"/>
          </a:xfrm>
        </p:grpSpPr>
        <p:sp>
          <p:nvSpPr>
            <p:cNvPr id="360" name="Google Shape;360;p6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60" title="ícono de proyecto final"/>
            <p:cNvPicPr preferRelativeResize="0"/>
            <p:nvPr/>
          </p:nvPicPr>
          <p:blipFill>
            <a:blip r:embed="rId6">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1"/>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Introducción a la programación con Python</a:t>
            </a:r>
            <a:endParaRPr b="1" sz="4000">
              <a:solidFill>
                <a:srgbClr val="EAFF6A"/>
              </a:solidFill>
              <a:latin typeface="DM Sans"/>
              <a:ea typeface="DM Sans"/>
              <a:cs typeface="DM Sans"/>
              <a:sym typeface="DM Sans"/>
            </a:endParaRPr>
          </a:p>
        </p:txBody>
      </p:sp>
      <p:sp>
        <p:nvSpPr>
          <p:cNvPr id="367" name="Google Shape;367;p6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00.</a:t>
            </a:r>
            <a:r>
              <a:rPr lang="es"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62"/>
          <p:cNvPicPr preferRelativeResize="0"/>
          <p:nvPr/>
        </p:nvPicPr>
        <p:blipFill>
          <a:blip r:embed="rId3">
            <a:alphaModFix/>
          </a:blip>
          <a:stretch>
            <a:fillRect/>
          </a:stretch>
        </p:blipFill>
        <p:spPr>
          <a:xfrm>
            <a:off x="2435750" y="1250837"/>
            <a:ext cx="2042550" cy="3122575"/>
          </a:xfrm>
          <a:prstGeom prst="rect">
            <a:avLst/>
          </a:prstGeom>
          <a:noFill/>
          <a:ln>
            <a:noFill/>
          </a:ln>
        </p:spPr>
      </p:pic>
      <p:pic>
        <p:nvPicPr>
          <p:cNvPr id="373" name="Google Shape;373;p62"/>
          <p:cNvPicPr preferRelativeResize="0"/>
          <p:nvPr/>
        </p:nvPicPr>
        <p:blipFill>
          <a:blip r:embed="rId4">
            <a:alphaModFix/>
          </a:blip>
          <a:stretch>
            <a:fillRect/>
          </a:stretch>
        </p:blipFill>
        <p:spPr>
          <a:xfrm>
            <a:off x="2477675" y="1313975"/>
            <a:ext cx="1958700" cy="2989595"/>
          </a:xfrm>
          <a:prstGeom prst="rect">
            <a:avLst/>
          </a:prstGeom>
          <a:noFill/>
          <a:ln>
            <a:noFill/>
          </a:ln>
        </p:spPr>
      </p:pic>
      <p:pic>
        <p:nvPicPr>
          <p:cNvPr id="374" name="Google Shape;374;p62"/>
          <p:cNvPicPr preferRelativeResize="0"/>
          <p:nvPr/>
        </p:nvPicPr>
        <p:blipFill>
          <a:blip r:embed="rId4">
            <a:alphaModFix/>
          </a:blip>
          <a:stretch>
            <a:fillRect/>
          </a:stretch>
        </p:blipFill>
        <p:spPr>
          <a:xfrm>
            <a:off x="4749563" y="1317325"/>
            <a:ext cx="1958700" cy="2989595"/>
          </a:xfrm>
          <a:prstGeom prst="rect">
            <a:avLst/>
          </a:prstGeom>
          <a:noFill/>
          <a:ln>
            <a:noFill/>
          </a:ln>
        </p:spPr>
      </p:pic>
      <p:sp>
        <p:nvSpPr>
          <p:cNvPr id="375" name="Google Shape;375;p6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376" name="Google Shape;376;p62"/>
          <p:cNvSpPr txBox="1"/>
          <p:nvPr/>
        </p:nvSpPr>
        <p:spPr>
          <a:xfrm>
            <a:off x="2477462"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00</a:t>
            </a:r>
            <a:endParaRPr b="1" sz="1600">
              <a:solidFill>
                <a:schemeClr val="lt1"/>
              </a:solidFill>
              <a:latin typeface="DM Sans"/>
              <a:ea typeface="DM Sans"/>
              <a:cs typeface="DM Sans"/>
              <a:sym typeface="DM Sans"/>
            </a:endParaRPr>
          </a:p>
        </p:txBody>
      </p:sp>
      <p:cxnSp>
        <p:nvCxnSpPr>
          <p:cNvPr id="377" name="Google Shape;377;p62"/>
          <p:cNvCxnSpPr/>
          <p:nvPr/>
        </p:nvCxnSpPr>
        <p:spPr>
          <a:xfrm>
            <a:off x="2552188"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78" name="Google Shape;378;p62"/>
          <p:cNvSpPr txBox="1"/>
          <p:nvPr/>
        </p:nvSpPr>
        <p:spPr>
          <a:xfrm>
            <a:off x="2492688" y="185462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Introducción a la programación con Python</a:t>
            </a:r>
            <a:endParaRPr b="1" sz="1500">
              <a:solidFill>
                <a:srgbClr val="EAFF6A"/>
              </a:solidFill>
              <a:latin typeface="DM Sans"/>
              <a:ea typeface="DM Sans"/>
              <a:cs typeface="DM Sans"/>
              <a:sym typeface="DM Sans"/>
            </a:endParaRPr>
          </a:p>
        </p:txBody>
      </p:sp>
      <p:sp>
        <p:nvSpPr>
          <p:cNvPr id="379" name="Google Shape;379;p62"/>
          <p:cNvSpPr txBox="1"/>
          <p:nvPr/>
        </p:nvSpPr>
        <p:spPr>
          <a:xfrm>
            <a:off x="4749987"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01</a:t>
            </a:r>
            <a:endParaRPr b="1" sz="1600">
              <a:solidFill>
                <a:srgbClr val="999999"/>
              </a:solidFill>
              <a:latin typeface="DM Sans"/>
              <a:ea typeface="DM Sans"/>
              <a:cs typeface="DM Sans"/>
              <a:sym typeface="DM Sans"/>
            </a:endParaRPr>
          </a:p>
        </p:txBody>
      </p:sp>
      <p:cxnSp>
        <p:nvCxnSpPr>
          <p:cNvPr id="380" name="Google Shape;380;p62"/>
          <p:cNvCxnSpPr/>
          <p:nvPr/>
        </p:nvCxnSpPr>
        <p:spPr>
          <a:xfrm>
            <a:off x="4824713"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81" name="Google Shape;381;p62"/>
          <p:cNvSpPr txBox="1"/>
          <p:nvPr/>
        </p:nvSpPr>
        <p:spPr>
          <a:xfrm>
            <a:off x="4749563" y="185462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Números y cadenas de caracteres</a:t>
            </a:r>
            <a:endParaRPr b="1" sz="1500">
              <a:solidFill>
                <a:srgbClr val="999999"/>
              </a:solidFill>
              <a:latin typeface="DM Sans"/>
              <a:ea typeface="DM Sans"/>
              <a:cs typeface="DM Sans"/>
              <a:sym typeface="DM Sans"/>
            </a:endParaRPr>
          </a:p>
        </p:txBody>
      </p:sp>
      <p:cxnSp>
        <p:nvCxnSpPr>
          <p:cNvPr id="382" name="Google Shape;382;p62"/>
          <p:cNvCxnSpPr/>
          <p:nvPr/>
        </p:nvCxnSpPr>
        <p:spPr>
          <a:xfrm>
            <a:off x="2567613"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383" name="Google Shape;383;p62"/>
          <p:cNvCxnSpPr/>
          <p:nvPr/>
        </p:nvCxnSpPr>
        <p:spPr>
          <a:xfrm>
            <a:off x="4840138"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384" name="Google Shape;384;p62"/>
          <p:cNvSpPr txBox="1"/>
          <p:nvPr/>
        </p:nvSpPr>
        <p:spPr>
          <a:xfrm>
            <a:off x="4840138" y="2972363"/>
            <a:ext cx="1646100" cy="1180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Números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Variables en programación</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INPUT</a:t>
            </a:r>
            <a:endParaRPr sz="1200">
              <a:solidFill>
                <a:schemeClr val="lt1"/>
              </a:solidFill>
              <a:latin typeface="DM Sans"/>
              <a:ea typeface="DM Sans"/>
              <a:cs typeface="DM Sans"/>
              <a:sym typeface="DM Sans"/>
            </a:endParaRPr>
          </a:p>
        </p:txBody>
      </p:sp>
      <p:sp>
        <p:nvSpPr>
          <p:cNvPr id="385" name="Google Shape;385;p62"/>
          <p:cNvSpPr txBox="1"/>
          <p:nvPr/>
        </p:nvSpPr>
        <p:spPr>
          <a:xfrm>
            <a:off x="2567839" y="2631275"/>
            <a:ext cx="1778400" cy="1677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Un breve viaje por la historia</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Metodologías Ágiles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Python</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Google Colab</a:t>
            </a:r>
            <a:endParaRPr sz="1200">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6"/>
          <p:cNvSpPr txBox="1"/>
          <p:nvPr/>
        </p:nvSpPr>
        <p:spPr>
          <a:xfrm>
            <a:off x="3734250" y="2950650"/>
            <a:ext cx="1961100" cy="1223700"/>
          </a:xfrm>
          <a:prstGeom prst="rect">
            <a:avLst/>
          </a:prstGeom>
          <a:noFill/>
          <a:ln>
            <a:noFill/>
          </a:ln>
        </p:spPr>
        <p:txBody>
          <a:bodyPr anchorCtr="0" anchor="t" bIns="91425" lIns="91425" spcFirstLastPara="1" rIns="91425" wrap="square" tIns="91425">
            <a:spAutoFit/>
          </a:bodyPr>
          <a:lstStyle/>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p:txBody>
      </p:sp>
      <p:sp>
        <p:nvSpPr>
          <p:cNvPr id="118" name="Google Shape;118;p36"/>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3000">
                <a:solidFill>
                  <a:schemeClr val="lt1"/>
                </a:solidFill>
                <a:latin typeface="Helvetica Neue"/>
                <a:ea typeface="Helvetica Neue"/>
                <a:cs typeface="Helvetica Neue"/>
                <a:sym typeface="Helvetica Neue"/>
              </a:rPr>
              <a:t>Presentación </a:t>
            </a:r>
            <a:endParaRPr b="1" sz="3000">
              <a:solidFill>
                <a:schemeClr val="lt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s" sz="3000">
                <a:solidFill>
                  <a:schemeClr val="accent6"/>
                </a:solidFill>
                <a:latin typeface="Helvetica Neue"/>
                <a:ea typeface="Helvetica Neue"/>
                <a:cs typeface="Helvetica Neue"/>
                <a:sym typeface="Helvetica Neue"/>
              </a:rPr>
              <a:t>del equipo</a:t>
            </a:r>
            <a:endParaRPr b="1" sz="3000">
              <a:solidFill>
                <a:schemeClr val="accent6"/>
              </a:solidFill>
              <a:latin typeface="Helvetica Neue"/>
              <a:ea typeface="Helvetica Neue"/>
              <a:cs typeface="Helvetica Neue"/>
              <a:sym typeface="Helvetica Neue"/>
            </a:endParaRPr>
          </a:p>
        </p:txBody>
      </p:sp>
      <p:sp>
        <p:nvSpPr>
          <p:cNvPr id="119" name="Google Shape;119;p36"/>
          <p:cNvSpPr txBox="1"/>
          <p:nvPr/>
        </p:nvSpPr>
        <p:spPr>
          <a:xfrm>
            <a:off x="3742800" y="1944100"/>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Profesor/a responsable: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Coordinador/a:</a:t>
            </a:r>
            <a:r>
              <a:rPr lang="es"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b="1" lang="es" sz="1350">
                <a:solidFill>
                  <a:schemeClr val="lt1"/>
                </a:solidFill>
                <a:latin typeface="DM Sans"/>
                <a:ea typeface="DM Sans"/>
                <a:cs typeface="DM Sans"/>
                <a:sym typeface="DM Sans"/>
              </a:rPr>
              <a:t>Tutores y tutoras:</a:t>
            </a:r>
            <a:endParaRPr sz="1350">
              <a:solidFill>
                <a:schemeClr val="lt1"/>
              </a:solidFill>
              <a:latin typeface="DM Sans"/>
              <a:ea typeface="DM Sans"/>
              <a:cs typeface="DM Sans"/>
              <a:sym typeface="DM Sans"/>
            </a:endParaRPr>
          </a:p>
        </p:txBody>
      </p:sp>
      <p:sp>
        <p:nvSpPr>
          <p:cNvPr id="120" name="Google Shape;120;p36"/>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B7B7B7"/>
                </a:solidFill>
                <a:latin typeface="DM Sans"/>
                <a:ea typeface="DM Sans"/>
                <a:cs typeface="DM Sans"/>
                <a:sym typeface="DM Sans"/>
              </a:rPr>
              <a:t>COMISIÓN N°####</a:t>
            </a:r>
            <a:endParaRPr sz="1350">
              <a:solidFill>
                <a:srgbClr val="B7B7B7"/>
              </a:solidFill>
              <a:latin typeface="DM Sans"/>
              <a:ea typeface="DM Sans"/>
              <a:cs typeface="DM Sans"/>
              <a:sym typeface="DM Sans"/>
            </a:endParaRPr>
          </a:p>
        </p:txBody>
      </p:sp>
      <p:pic>
        <p:nvPicPr>
          <p:cNvPr id="121" name="Google Shape;121;p36"/>
          <p:cNvPicPr preferRelativeResize="0"/>
          <p:nvPr/>
        </p:nvPicPr>
        <p:blipFill rotWithShape="1">
          <a:blip r:embed="rId3">
            <a:alphaModFix/>
          </a:blip>
          <a:srcRect b="0" l="35558" r="0" t="0"/>
          <a:stretch/>
        </p:blipFill>
        <p:spPr>
          <a:xfrm>
            <a:off x="0" y="0"/>
            <a:ext cx="3314525"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91" name="Google Shape;391;p6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392" name="Google Shape;392;p63"/>
          <p:cNvSpPr txBox="1"/>
          <p:nvPr/>
        </p:nvSpPr>
        <p:spPr>
          <a:xfrm>
            <a:off x="2690561" y="14516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Reconocer </a:t>
            </a:r>
            <a:r>
              <a:rPr lang="es" sz="1350">
                <a:solidFill>
                  <a:schemeClr val="lt1"/>
                </a:solidFill>
                <a:latin typeface="DM Sans"/>
                <a:ea typeface="DM Sans"/>
                <a:cs typeface="DM Sans"/>
                <a:sym typeface="DM Sans"/>
              </a:rPr>
              <a:t>principales nociones y metodologías del mundo de la programación</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393" name="Google Shape;393;p63"/>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394" name="Google Shape;394;p63"/>
          <p:cNvSpPr txBox="1"/>
          <p:nvPr/>
        </p:nvSpPr>
        <p:spPr>
          <a:xfrm>
            <a:off x="2690561" y="2054738"/>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Definir </a:t>
            </a:r>
            <a:r>
              <a:rPr lang="es" sz="1350">
                <a:solidFill>
                  <a:schemeClr val="lt1"/>
                </a:solidFill>
                <a:latin typeface="DM Sans"/>
                <a:ea typeface="DM Sans"/>
                <a:cs typeface="DM Sans"/>
                <a:sym typeface="DM Sans"/>
              </a:rPr>
              <a:t>Python como lenguaje de programación con sus principales ventajas y desventajas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395" name="Google Shape;395;p63"/>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396" name="Google Shape;396;p63"/>
          <p:cNvSpPr txBox="1"/>
          <p:nvPr/>
        </p:nvSpPr>
        <p:spPr>
          <a:xfrm>
            <a:off x="2690561" y="29122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Presentar e instalar </a:t>
            </a:r>
            <a:r>
              <a:rPr lang="es" sz="1350">
                <a:solidFill>
                  <a:schemeClr val="lt1"/>
                </a:solidFill>
                <a:latin typeface="DM Sans"/>
                <a:ea typeface="DM Sans"/>
                <a:cs typeface="DM Sans"/>
                <a:sym typeface="DM Sans"/>
              </a:rPr>
              <a:t>el stack de herramientas de trabajo</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397" name="Google Shape;397;p63"/>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398" name="Google Shape;398;p63"/>
          <p:cNvSpPr txBox="1"/>
          <p:nvPr/>
        </p:nvSpPr>
        <p:spPr>
          <a:xfrm>
            <a:off x="2690550" y="35754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Comenzar </a:t>
            </a:r>
            <a:r>
              <a:rPr lang="es" sz="1350">
                <a:solidFill>
                  <a:schemeClr val="lt1"/>
                </a:solidFill>
                <a:latin typeface="DM Sans"/>
                <a:ea typeface="DM Sans"/>
                <a:cs typeface="DM Sans"/>
                <a:sym typeface="DM Sans"/>
              </a:rPr>
              <a:t>a implementar el entorno de programación “Colabs”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cxnSp>
        <p:nvCxnSpPr>
          <p:cNvPr id="399" name="Google Shape;399;p63"/>
          <p:cNvCxnSpPr>
            <a:stCxn id="391" idx="2"/>
            <a:endCxn id="39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400" name="Google Shape;400;p63"/>
          <p:cNvCxnSpPr>
            <a:stCxn id="393" idx="2"/>
            <a:endCxn id="39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401" name="Google Shape;401;p63"/>
          <p:cNvCxnSpPr>
            <a:stCxn id="395" idx="2"/>
            <a:endCxn id="397"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407" name="Google Shape;407;p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4"/>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409" name="Google Shape;409;p64"/>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410" name="Google Shape;410;p64"/>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65"/>
          <p:cNvGrpSpPr/>
          <p:nvPr/>
        </p:nvGrpSpPr>
        <p:grpSpPr>
          <a:xfrm>
            <a:off x="457338" y="468286"/>
            <a:ext cx="431100" cy="431100"/>
            <a:chOff x="4616400" y="1950761"/>
            <a:chExt cx="431100" cy="431100"/>
          </a:xfrm>
        </p:grpSpPr>
        <p:sp>
          <p:nvSpPr>
            <p:cNvPr id="416" name="Google Shape;416;p6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7" name="Google Shape;417;p65"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18" name="Google Shape;418;p65"/>
          <p:cNvSpPr txBox="1"/>
          <p:nvPr/>
        </p:nvSpPr>
        <p:spPr>
          <a:xfrm>
            <a:off x="457350" y="1820575"/>
            <a:ext cx="522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Este curso cuenta con una </a:t>
            </a:r>
            <a:r>
              <a:rPr b="1" lang="es" sz="2500" u="sng">
                <a:solidFill>
                  <a:schemeClr val="hlink"/>
                </a:solidFill>
                <a:latin typeface="DM Sans"/>
                <a:ea typeface="DM Sans"/>
                <a:cs typeface="DM Sans"/>
                <a:sym typeface="DM Sans"/>
                <a:hlinkClick r:id="rId4"/>
              </a:rPr>
              <a:t>valija de recursos introductorios.</a:t>
            </a:r>
            <a:endParaRPr b="1" sz="2500" u="sng">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Podrás encontrar tutoriales, contenido audiovisual, un glosario y una propuesta gamificada</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500">
                <a:solidFill>
                  <a:srgbClr val="EAFF6A"/>
                </a:solidFill>
                <a:latin typeface="DM Sans"/>
                <a:ea typeface="DM Sans"/>
                <a:cs typeface="DM Sans"/>
                <a:sym typeface="DM Sans"/>
              </a:rPr>
              <a:t>¡Anímate a descubrirla!</a:t>
            </a:r>
            <a:endParaRPr b="1" sz="2500">
              <a:solidFill>
                <a:srgbClr val="EAFF6A"/>
              </a:solidFill>
              <a:latin typeface="DM Sans"/>
              <a:ea typeface="DM Sans"/>
              <a:cs typeface="DM Sans"/>
              <a:sym typeface="DM Sans"/>
            </a:endParaRPr>
          </a:p>
        </p:txBody>
      </p:sp>
      <p:sp>
        <p:nvSpPr>
          <p:cNvPr id="419" name="Google Shape;419;p6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420" name="Google Shape;420;p6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pic>
        <p:nvPicPr>
          <p:cNvPr id="421" name="Google Shape;421;p65"/>
          <p:cNvPicPr preferRelativeResize="0"/>
          <p:nvPr/>
        </p:nvPicPr>
        <p:blipFill>
          <a:blip r:embed="rId5">
            <a:alphaModFix/>
          </a:blip>
          <a:stretch>
            <a:fillRect/>
          </a:stretch>
        </p:blipFill>
        <p:spPr>
          <a:xfrm>
            <a:off x="5678850" y="1968000"/>
            <a:ext cx="2893125" cy="2198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Programación: </a:t>
            </a:r>
            <a:r>
              <a:rPr b="1" lang="es" sz="4000">
                <a:solidFill>
                  <a:srgbClr val="EAFF6A"/>
                </a:solidFill>
                <a:latin typeface="DM Sans"/>
                <a:ea typeface="DM Sans"/>
                <a:cs typeface="DM Sans"/>
                <a:sym typeface="DM Sans"/>
              </a:rPr>
              <a:t>un breve viaje por la historia</a:t>
            </a:r>
            <a:endParaRPr b="1" sz="4000">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7"/>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Un poco de historia</a:t>
            </a:r>
            <a:endParaRPr b="1" sz="4000">
              <a:solidFill>
                <a:schemeClr val="dk1"/>
              </a:solidFill>
              <a:latin typeface="DM Sans"/>
              <a:ea typeface="DM Sans"/>
              <a:cs typeface="DM Sans"/>
              <a:sym typeface="DM Sans"/>
            </a:endParaRPr>
          </a:p>
        </p:txBody>
      </p:sp>
      <p:sp>
        <p:nvSpPr>
          <p:cNvPr id="432" name="Google Shape;432;p67"/>
          <p:cNvSpPr txBox="1"/>
          <p:nvPr/>
        </p:nvSpPr>
        <p:spPr>
          <a:xfrm>
            <a:off x="3649500" y="221161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historia de la programación está fuertemente vinculada a la aparición y crecimiento exponencial de los computadores.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33" name="Google Shape;433;p67"/>
          <p:cNvPicPr preferRelativeResize="0"/>
          <p:nvPr/>
        </p:nvPicPr>
        <p:blipFill rotWithShape="1">
          <a:blip r:embed="rId3">
            <a:alphaModFix/>
          </a:blip>
          <a:srcRect b="0" l="0" r="0" t="0"/>
          <a:stretch/>
        </p:blipFill>
        <p:spPr>
          <a:xfrm>
            <a:off x="-3000" y="4"/>
            <a:ext cx="3584401"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8"/>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La evolución de los lenguajes</a:t>
            </a:r>
            <a:endParaRPr b="1" sz="4000">
              <a:solidFill>
                <a:schemeClr val="dk1"/>
              </a:solidFill>
              <a:latin typeface="DM Sans"/>
              <a:ea typeface="DM Sans"/>
              <a:cs typeface="DM Sans"/>
              <a:sym typeface="DM Sans"/>
            </a:endParaRPr>
          </a:p>
        </p:txBody>
      </p:sp>
      <p:sp>
        <p:nvSpPr>
          <p:cNvPr id="440" name="Google Shape;440;p68"/>
          <p:cNvSpPr txBox="1"/>
          <p:nvPr/>
        </p:nvSpPr>
        <p:spPr>
          <a:xfrm>
            <a:off x="3649500" y="2397875"/>
            <a:ext cx="51813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sus inicios programar implicaba el uso del </a:t>
            </a:r>
            <a:r>
              <a:rPr lang="es" sz="1350">
                <a:highlight>
                  <a:srgbClr val="EA90FF"/>
                </a:highlight>
                <a:latin typeface="DM Sans"/>
                <a:ea typeface="DM Sans"/>
                <a:cs typeface="DM Sans"/>
                <a:sym typeface="DM Sans"/>
              </a:rPr>
              <a:t>código binario</a:t>
            </a:r>
            <a:r>
              <a:rPr lang="es" sz="1350">
                <a:latin typeface="DM Sans"/>
                <a:ea typeface="DM Sans"/>
                <a:cs typeface="DM Sans"/>
                <a:sym typeface="DM Sans"/>
              </a:rPr>
              <a:t> con cadenas de 0s y 1s, el lenguaje que entiende directamente el computador. ¡Algo sumamente complejo!.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Más tarde se crea el </a:t>
            </a:r>
            <a:r>
              <a:rPr lang="es" sz="1350">
                <a:highlight>
                  <a:srgbClr val="EA90FF"/>
                </a:highlight>
                <a:latin typeface="DM Sans"/>
                <a:ea typeface="DM Sans"/>
                <a:cs typeface="DM Sans"/>
                <a:sym typeface="DM Sans"/>
              </a:rPr>
              <a:t>lenguaje ensamblador</a:t>
            </a:r>
            <a:r>
              <a:rPr lang="es" sz="1350">
                <a:latin typeface="DM Sans"/>
                <a:ea typeface="DM Sans"/>
                <a:cs typeface="DM Sans"/>
                <a:sym typeface="DM Sans"/>
              </a:rPr>
              <a:t>, que en vez de números </a:t>
            </a:r>
            <a:r>
              <a:rPr lang="es" sz="1350">
                <a:highlight>
                  <a:srgbClr val="EA90FF"/>
                </a:highlight>
                <a:latin typeface="DM Sans"/>
                <a:ea typeface="DM Sans"/>
                <a:cs typeface="DM Sans"/>
                <a:sym typeface="DM Sans"/>
              </a:rPr>
              <a:t>utilizaba letras</a:t>
            </a:r>
            <a:r>
              <a:rPr lang="es" sz="1350">
                <a:latin typeface="DM Sans"/>
                <a:ea typeface="DM Sans"/>
                <a:cs typeface="DM Sans"/>
                <a:sym typeface="DM Sans"/>
              </a:rPr>
              <a:t>, algo más fácil de recordar.</a:t>
            </a:r>
            <a:endParaRPr sz="1350">
              <a:latin typeface="DM Sans"/>
              <a:ea typeface="DM Sans"/>
              <a:cs typeface="DM Sans"/>
              <a:sym typeface="DM Sans"/>
            </a:endParaRPr>
          </a:p>
        </p:txBody>
      </p:sp>
      <p:pic>
        <p:nvPicPr>
          <p:cNvPr id="441" name="Google Shape;441;p68"/>
          <p:cNvPicPr preferRelativeResize="0"/>
          <p:nvPr/>
        </p:nvPicPr>
        <p:blipFill rotWithShape="1">
          <a:blip r:embed="rId3">
            <a:alphaModFix/>
          </a:blip>
          <a:srcRect b="0" l="0" r="0" t="0"/>
          <a:stretch/>
        </p:blipFill>
        <p:spPr>
          <a:xfrm>
            <a:off x="504875" y="1551774"/>
            <a:ext cx="2923975" cy="19517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9"/>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Un poco más de historia…</a:t>
            </a:r>
            <a:endParaRPr b="1" sz="4000">
              <a:solidFill>
                <a:schemeClr val="dk1"/>
              </a:solidFill>
              <a:latin typeface="DM Sans"/>
              <a:ea typeface="DM Sans"/>
              <a:cs typeface="DM Sans"/>
              <a:sym typeface="DM Sans"/>
            </a:endParaRPr>
          </a:p>
        </p:txBody>
      </p:sp>
      <p:sp>
        <p:nvSpPr>
          <p:cNvPr id="448" name="Google Shape;448;p69"/>
          <p:cNvSpPr txBox="1"/>
          <p:nvPr/>
        </p:nvSpPr>
        <p:spPr>
          <a:xfrm>
            <a:off x="3649500" y="2397875"/>
            <a:ext cx="5181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Finalmente, surgen los </a:t>
            </a:r>
            <a:r>
              <a:rPr lang="es" sz="1350">
                <a:highlight>
                  <a:srgbClr val="EA90FF"/>
                </a:highlight>
                <a:latin typeface="DM Sans"/>
                <a:ea typeface="DM Sans"/>
                <a:cs typeface="DM Sans"/>
                <a:sym typeface="DM Sans"/>
              </a:rPr>
              <a:t>lenguajes de alto nivel</a:t>
            </a:r>
            <a:r>
              <a:rPr lang="es" sz="1350">
                <a:latin typeface="DM Sans"/>
                <a:ea typeface="DM Sans"/>
                <a:cs typeface="DM Sans"/>
                <a:sym typeface="DM Sans"/>
              </a:rPr>
              <a:t>, que suelen utilizar términos en inglés para dictar las órdenes a seguir. Este sería un </a:t>
            </a:r>
            <a:r>
              <a:rPr b="1" lang="es" sz="1350">
                <a:latin typeface="DM Sans"/>
                <a:ea typeface="DM Sans"/>
                <a:cs typeface="DM Sans"/>
                <a:sym typeface="DM Sans"/>
              </a:rPr>
              <a:t>proceso intermedio</a:t>
            </a:r>
            <a:r>
              <a:rPr lang="es" sz="1350">
                <a:latin typeface="DM Sans"/>
                <a:ea typeface="DM Sans"/>
                <a:cs typeface="DM Sans"/>
                <a:sym typeface="DM Sans"/>
              </a:rPr>
              <a:t> entre el </a:t>
            </a:r>
            <a:r>
              <a:rPr lang="es" sz="1350">
                <a:highlight>
                  <a:srgbClr val="EA90FF"/>
                </a:highlight>
                <a:latin typeface="DM Sans"/>
                <a:ea typeface="DM Sans"/>
                <a:cs typeface="DM Sans"/>
                <a:sym typeface="DM Sans"/>
              </a:rPr>
              <a:t>lenguaje de la máquina (binario)</a:t>
            </a:r>
            <a:r>
              <a:rPr lang="es" sz="1350">
                <a:latin typeface="DM Sans"/>
                <a:ea typeface="DM Sans"/>
                <a:cs typeface="DM Sans"/>
                <a:sym typeface="DM Sans"/>
              </a:rPr>
              <a:t> y el </a:t>
            </a:r>
            <a:r>
              <a:rPr lang="es" sz="1350">
                <a:highlight>
                  <a:srgbClr val="EA90FF"/>
                </a:highlight>
                <a:latin typeface="DM Sans"/>
                <a:ea typeface="DM Sans"/>
                <a:cs typeface="DM Sans"/>
                <a:sym typeface="DM Sans"/>
              </a:rPr>
              <a:t>“</a:t>
            </a:r>
            <a:r>
              <a:rPr lang="es" sz="1350">
                <a:highlight>
                  <a:srgbClr val="EA90FF"/>
                </a:highlight>
                <a:latin typeface="DM Sans"/>
                <a:ea typeface="DM Sans"/>
                <a:cs typeface="DM Sans"/>
                <a:sym typeface="DM Sans"/>
              </a:rPr>
              <a:t>có</a:t>
            </a:r>
            <a:r>
              <a:rPr lang="es" sz="1350">
                <a:highlight>
                  <a:srgbClr val="EA90FF"/>
                </a:highlight>
                <a:latin typeface="DM Sans"/>
                <a:ea typeface="DM Sans"/>
                <a:cs typeface="DM Sans"/>
                <a:sym typeface="DM Sans"/>
              </a:rPr>
              <a:t>digo fuente” (proceso por compilador o intérprete)</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49" name="Google Shape;449;p69"/>
          <p:cNvPicPr preferRelativeResize="0"/>
          <p:nvPr/>
        </p:nvPicPr>
        <p:blipFill rotWithShape="1">
          <a:blip r:embed="rId3">
            <a:alphaModFix/>
          </a:blip>
          <a:srcRect b="0" l="0" r="0" t="0"/>
          <a:stretch/>
        </p:blipFill>
        <p:spPr>
          <a:xfrm>
            <a:off x="1463975" y="1800375"/>
            <a:ext cx="1542725" cy="1542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0"/>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¿Cuáles son los más conocidos?</a:t>
            </a:r>
            <a:endParaRPr b="1" i="0" sz="3500" u="none" cap="none" strike="noStrike">
              <a:solidFill>
                <a:schemeClr val="lt1"/>
              </a:solidFill>
              <a:latin typeface="DM Sans"/>
              <a:ea typeface="DM Sans"/>
              <a:cs typeface="DM Sans"/>
              <a:sym typeface="DM Sans"/>
            </a:endParaRPr>
          </a:p>
        </p:txBody>
      </p:sp>
      <p:pic>
        <p:nvPicPr>
          <p:cNvPr id="455" name="Google Shape;455;p70"/>
          <p:cNvPicPr preferRelativeResize="0"/>
          <p:nvPr/>
        </p:nvPicPr>
        <p:blipFill rotWithShape="1">
          <a:blip r:embed="rId3">
            <a:alphaModFix/>
          </a:blip>
          <a:srcRect b="0" l="0" r="0" t="0"/>
          <a:stretch/>
        </p:blipFill>
        <p:spPr>
          <a:xfrm>
            <a:off x="2001350" y="1747029"/>
            <a:ext cx="1090900" cy="1090900"/>
          </a:xfrm>
          <a:prstGeom prst="rect">
            <a:avLst/>
          </a:prstGeom>
          <a:noFill/>
          <a:ln>
            <a:noFill/>
          </a:ln>
        </p:spPr>
      </p:pic>
      <p:pic>
        <p:nvPicPr>
          <p:cNvPr id="456" name="Google Shape;456;p70"/>
          <p:cNvPicPr preferRelativeResize="0"/>
          <p:nvPr/>
        </p:nvPicPr>
        <p:blipFill rotWithShape="1">
          <a:blip r:embed="rId4">
            <a:alphaModFix/>
          </a:blip>
          <a:srcRect b="0" l="0" r="0" t="0"/>
          <a:stretch/>
        </p:blipFill>
        <p:spPr>
          <a:xfrm>
            <a:off x="5879325" y="1780275"/>
            <a:ext cx="1712524" cy="1090900"/>
          </a:xfrm>
          <a:prstGeom prst="rect">
            <a:avLst/>
          </a:prstGeom>
          <a:noFill/>
          <a:ln>
            <a:noFill/>
          </a:ln>
        </p:spPr>
      </p:pic>
      <p:pic>
        <p:nvPicPr>
          <p:cNvPr id="457" name="Google Shape;457;p70"/>
          <p:cNvPicPr preferRelativeResize="0"/>
          <p:nvPr/>
        </p:nvPicPr>
        <p:blipFill rotWithShape="1">
          <a:blip r:embed="rId5">
            <a:alphaModFix/>
          </a:blip>
          <a:srcRect b="0" l="0" r="0" t="0"/>
          <a:stretch/>
        </p:blipFill>
        <p:spPr>
          <a:xfrm>
            <a:off x="4062350" y="3158575"/>
            <a:ext cx="1019300" cy="1019300"/>
          </a:xfrm>
          <a:prstGeom prst="rect">
            <a:avLst/>
          </a:prstGeom>
          <a:noFill/>
          <a:ln>
            <a:noFill/>
          </a:ln>
        </p:spPr>
      </p:pic>
      <p:pic>
        <p:nvPicPr>
          <p:cNvPr id="458" name="Google Shape;458;p70"/>
          <p:cNvPicPr preferRelativeResize="0"/>
          <p:nvPr/>
        </p:nvPicPr>
        <p:blipFill rotWithShape="1">
          <a:blip r:embed="rId6">
            <a:alphaModFix/>
          </a:blip>
          <a:srcRect b="0" l="0" r="0" t="0"/>
          <a:stretch/>
        </p:blipFill>
        <p:spPr>
          <a:xfrm>
            <a:off x="3338475" y="1757325"/>
            <a:ext cx="1019300" cy="1144300"/>
          </a:xfrm>
          <a:prstGeom prst="rect">
            <a:avLst/>
          </a:prstGeom>
          <a:noFill/>
          <a:ln>
            <a:noFill/>
          </a:ln>
        </p:spPr>
      </p:pic>
      <p:pic>
        <p:nvPicPr>
          <p:cNvPr id="459" name="Google Shape;459;p70"/>
          <p:cNvPicPr preferRelativeResize="0"/>
          <p:nvPr/>
        </p:nvPicPr>
        <p:blipFill rotWithShape="1">
          <a:blip r:embed="rId7">
            <a:alphaModFix/>
          </a:blip>
          <a:srcRect b="0" l="26040" r="23650" t="0"/>
          <a:stretch/>
        </p:blipFill>
        <p:spPr>
          <a:xfrm>
            <a:off x="2767100" y="3158575"/>
            <a:ext cx="1019300" cy="1134648"/>
          </a:xfrm>
          <a:prstGeom prst="rect">
            <a:avLst/>
          </a:prstGeom>
          <a:noFill/>
          <a:ln>
            <a:noFill/>
          </a:ln>
        </p:spPr>
      </p:pic>
      <p:pic>
        <p:nvPicPr>
          <p:cNvPr id="460" name="Google Shape;460;p70"/>
          <p:cNvPicPr preferRelativeResize="0"/>
          <p:nvPr/>
        </p:nvPicPr>
        <p:blipFill rotWithShape="1">
          <a:blip r:embed="rId8">
            <a:alphaModFix/>
          </a:blip>
          <a:srcRect b="0" l="0" r="0" t="0"/>
          <a:stretch/>
        </p:blipFill>
        <p:spPr>
          <a:xfrm>
            <a:off x="4592838" y="1784025"/>
            <a:ext cx="1090900" cy="1090900"/>
          </a:xfrm>
          <a:prstGeom prst="rect">
            <a:avLst/>
          </a:prstGeom>
          <a:noFill/>
          <a:ln>
            <a:noFill/>
          </a:ln>
        </p:spPr>
      </p:pic>
      <p:pic>
        <p:nvPicPr>
          <p:cNvPr id="461" name="Google Shape;461;p70"/>
          <p:cNvPicPr preferRelativeResize="0"/>
          <p:nvPr/>
        </p:nvPicPr>
        <p:blipFill rotWithShape="1">
          <a:blip r:embed="rId9">
            <a:alphaModFix/>
          </a:blip>
          <a:srcRect b="0" l="0" r="0" t="0"/>
          <a:stretch/>
        </p:blipFill>
        <p:spPr>
          <a:xfrm>
            <a:off x="5732950" y="3084825"/>
            <a:ext cx="1144300" cy="1144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grpSp>
        <p:nvGrpSpPr>
          <p:cNvPr id="466" name="Google Shape;466;p71"/>
          <p:cNvGrpSpPr/>
          <p:nvPr/>
        </p:nvGrpSpPr>
        <p:grpSpPr>
          <a:xfrm>
            <a:off x="473371" y="619433"/>
            <a:ext cx="738905" cy="738905"/>
            <a:chOff x="575612" y="1950748"/>
            <a:chExt cx="431100" cy="431100"/>
          </a:xfrm>
        </p:grpSpPr>
        <p:sp>
          <p:nvSpPr>
            <p:cNvPr id="467" name="Google Shape;467;p7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8" name="Google Shape;468;p71"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469" name="Google Shape;469;p7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470" name="Google Shape;470;p71"/>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¿Qué lenguajes de programación reconoces tras ver los logotipos?</a:t>
            </a:r>
            <a:endParaRPr b="1" i="0" sz="2500" u="none" cap="none" strike="noStrike">
              <a:solidFill>
                <a:srgbClr val="B7B7B7"/>
              </a:solidFill>
              <a:latin typeface="Helvetica Neue"/>
              <a:ea typeface="Helvetica Neue"/>
              <a:cs typeface="Helvetica Neue"/>
              <a:sym typeface="Helvetica Neue"/>
            </a:endParaRPr>
          </a:p>
        </p:txBody>
      </p:sp>
      <p:sp>
        <p:nvSpPr>
          <p:cNvPr id="471" name="Google Shape;471;p71"/>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¿Sabías qué…?</a:t>
            </a:r>
            <a:endParaRPr b="1" sz="4000">
              <a:solidFill>
                <a:schemeClr val="dk1"/>
              </a:solidFill>
              <a:latin typeface="DM Sans"/>
              <a:ea typeface="DM Sans"/>
              <a:cs typeface="DM Sans"/>
              <a:sym typeface="DM Sans"/>
            </a:endParaRPr>
          </a:p>
        </p:txBody>
      </p:sp>
      <p:sp>
        <p:nvSpPr>
          <p:cNvPr id="477" name="Google Shape;477;p72"/>
          <p:cNvSpPr txBox="1"/>
          <p:nvPr/>
        </p:nvSpPr>
        <p:spPr>
          <a:xfrm>
            <a:off x="3649500" y="2211613"/>
            <a:ext cx="498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rgbClr val="EA90FF"/>
                </a:highlight>
                <a:latin typeface="DM Sans"/>
                <a:ea typeface="DM Sans"/>
                <a:cs typeface="DM Sans"/>
                <a:sym typeface="DM Sans"/>
              </a:rPr>
              <a:t>Lady Ada Countess of Lovelace</a:t>
            </a:r>
            <a:r>
              <a:rPr lang="es" sz="1350">
                <a:latin typeface="DM Sans"/>
                <a:ea typeface="DM Sans"/>
                <a:cs typeface="DM Sans"/>
                <a:sym typeface="DM Sans"/>
              </a:rPr>
              <a:t> (1815-1852), matemática y escritora, es reconocida como la </a:t>
            </a:r>
            <a:r>
              <a:rPr b="1" lang="es" sz="1350">
                <a:latin typeface="DM Sans"/>
                <a:ea typeface="DM Sans"/>
                <a:cs typeface="DM Sans"/>
                <a:sym typeface="DM Sans"/>
              </a:rPr>
              <a:t>primera programadora de la historia</a:t>
            </a:r>
            <a:r>
              <a:rPr lang="es" sz="1350">
                <a:latin typeface="DM Sans"/>
                <a:ea typeface="DM Sans"/>
                <a:cs typeface="DM Sans"/>
                <a:sym typeface="DM Sans"/>
              </a:rPr>
              <a:t>.</a:t>
            </a:r>
            <a:endParaRPr sz="1350">
              <a:latin typeface="DM Sans"/>
              <a:ea typeface="DM Sans"/>
              <a:cs typeface="DM Sans"/>
              <a:sym typeface="DM Sans"/>
            </a:endParaRPr>
          </a:p>
        </p:txBody>
      </p:sp>
      <p:pic>
        <p:nvPicPr>
          <p:cNvPr id="478" name="Google Shape;478;p72"/>
          <p:cNvPicPr preferRelativeResize="0"/>
          <p:nvPr/>
        </p:nvPicPr>
        <p:blipFill rotWithShape="1">
          <a:blip r:embed="rId3">
            <a:alphaModFix/>
          </a:blip>
          <a:srcRect b="0" l="0" r="0" t="0"/>
          <a:stretch/>
        </p:blipFill>
        <p:spPr>
          <a:xfrm>
            <a:off x="0" y="0"/>
            <a:ext cx="3264450" cy="2752899"/>
          </a:xfrm>
          <a:prstGeom prst="rect">
            <a:avLst/>
          </a:prstGeom>
          <a:noFill/>
          <a:ln>
            <a:noFill/>
          </a:ln>
        </p:spPr>
      </p:pic>
      <p:pic>
        <p:nvPicPr>
          <p:cNvPr id="479" name="Google Shape;479;p72"/>
          <p:cNvPicPr preferRelativeResize="0"/>
          <p:nvPr/>
        </p:nvPicPr>
        <p:blipFill>
          <a:blip r:embed="rId4">
            <a:alphaModFix/>
          </a:blip>
          <a:stretch>
            <a:fillRect/>
          </a:stretch>
        </p:blipFill>
        <p:spPr>
          <a:xfrm>
            <a:off x="0" y="2752900"/>
            <a:ext cx="3284225" cy="239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37"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127" name="Google Shape;127;p37"/>
          <p:cNvSpPr txBox="1"/>
          <p:nvPr/>
        </p:nvSpPr>
        <p:spPr>
          <a:xfrm>
            <a:off x="501450"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Presentación</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de estudiantes</a:t>
            </a:r>
            <a:endParaRPr b="1" sz="4000">
              <a:solidFill>
                <a:srgbClr val="83AEFB"/>
              </a:solidFill>
              <a:latin typeface="DM Sans"/>
              <a:ea typeface="DM Sans"/>
              <a:cs typeface="DM Sans"/>
              <a:sym typeface="DM Sans"/>
            </a:endParaRPr>
          </a:p>
        </p:txBody>
      </p:sp>
      <p:sp>
        <p:nvSpPr>
          <p:cNvPr id="128" name="Google Shape;128;p37"/>
          <p:cNvSpPr txBox="1"/>
          <p:nvPr/>
        </p:nvSpPr>
        <p:spPr>
          <a:xfrm>
            <a:off x="501450" y="2411900"/>
            <a:ext cx="4987200" cy="13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País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Conocimientos previos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¿Por qué elegiste este curso?</a:t>
            </a:r>
            <a:endParaRPr sz="1350">
              <a:latin typeface="DM Sans"/>
              <a:ea typeface="DM Sans"/>
              <a:cs typeface="DM Sans"/>
              <a:sym typeface="DM Sans"/>
            </a:endParaRPr>
          </a:p>
        </p:txBody>
      </p:sp>
      <p:pic>
        <p:nvPicPr>
          <p:cNvPr id="129" name="Google Shape;129;p3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¿Sabías qué…?</a:t>
            </a:r>
            <a:endParaRPr b="1" sz="4000">
              <a:solidFill>
                <a:schemeClr val="dk1"/>
              </a:solidFill>
              <a:latin typeface="DM Sans"/>
              <a:ea typeface="DM Sans"/>
              <a:cs typeface="DM Sans"/>
              <a:sym typeface="DM Sans"/>
            </a:endParaRPr>
          </a:p>
        </p:txBody>
      </p:sp>
      <p:sp>
        <p:nvSpPr>
          <p:cNvPr id="485" name="Google Shape;485;p73"/>
          <p:cNvSpPr txBox="1"/>
          <p:nvPr/>
        </p:nvSpPr>
        <p:spPr>
          <a:xfrm>
            <a:off x="3649500" y="221161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su honor, Jean Ichbiah, en 1979, le puso </a:t>
            </a:r>
            <a:r>
              <a:rPr lang="es" sz="1350">
                <a:highlight>
                  <a:srgbClr val="EA90FF"/>
                </a:highlight>
                <a:latin typeface="DM Sans"/>
                <a:ea typeface="DM Sans"/>
                <a:cs typeface="DM Sans"/>
                <a:sym typeface="DM Sans"/>
              </a:rPr>
              <a:t>ADA</a:t>
            </a:r>
            <a:r>
              <a:rPr lang="es" sz="1350">
                <a:latin typeface="DM Sans"/>
                <a:ea typeface="DM Sans"/>
                <a:cs typeface="DM Sans"/>
                <a:sym typeface="DM Sans"/>
              </a:rPr>
              <a:t> al lenguaje que había creado.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86" name="Google Shape;486;p73"/>
          <p:cNvPicPr preferRelativeResize="0"/>
          <p:nvPr/>
        </p:nvPicPr>
        <p:blipFill rotWithShape="1">
          <a:blip r:embed="rId3">
            <a:alphaModFix/>
          </a:blip>
          <a:srcRect b="0" l="0" r="0" t="0"/>
          <a:stretch/>
        </p:blipFill>
        <p:spPr>
          <a:xfrm>
            <a:off x="0" y="-61975"/>
            <a:ext cx="34458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4"/>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Programación</a:t>
            </a:r>
            <a:endParaRPr b="1" sz="4000">
              <a:solidFill>
                <a:srgbClr val="EA90FF"/>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5"/>
          <p:cNvSpPr txBox="1"/>
          <p:nvPr/>
        </p:nvSpPr>
        <p:spPr>
          <a:xfrm>
            <a:off x="473350" y="182475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La Programación es el </a:t>
            </a:r>
            <a:r>
              <a:rPr b="1" lang="es" sz="2500">
                <a:solidFill>
                  <a:srgbClr val="EAFF6A"/>
                </a:solidFill>
                <a:latin typeface="DM Sans"/>
                <a:ea typeface="DM Sans"/>
                <a:cs typeface="DM Sans"/>
                <a:sym typeface="DM Sans"/>
              </a:rPr>
              <a:t>proceso con el que se crea algún tipo de aplicación o software</a:t>
            </a:r>
            <a:r>
              <a:rPr b="1" lang="es" sz="2500">
                <a:solidFill>
                  <a:schemeClr val="lt1"/>
                </a:solidFill>
                <a:latin typeface="DM Sans"/>
                <a:ea typeface="DM Sans"/>
                <a:cs typeface="DM Sans"/>
                <a:sym typeface="DM Sans"/>
              </a:rPr>
              <a:t>, para materializar un concepto o proyecto que requiere de la utilización de un lenguaje informático y así poder llevarse a cabo.</a:t>
            </a:r>
            <a:endParaRPr b="1" sz="2500">
              <a:solidFill>
                <a:srgbClr val="EAFF6A"/>
              </a:solidFill>
              <a:latin typeface="DM Sans"/>
              <a:ea typeface="DM Sans"/>
              <a:cs typeface="DM Sans"/>
              <a:sym typeface="DM Sans"/>
            </a:endParaRPr>
          </a:p>
        </p:txBody>
      </p:sp>
      <p:sp>
        <p:nvSpPr>
          <p:cNvPr id="497" name="Google Shape;497;p75"/>
          <p:cNvSpPr txBox="1"/>
          <p:nvPr/>
        </p:nvSpPr>
        <p:spPr>
          <a:xfrm>
            <a:off x="3657575" y="4010538"/>
            <a:ext cx="4987200" cy="415500"/>
          </a:xfrm>
          <a:prstGeom prst="rect">
            <a:avLst/>
          </a:prstGeom>
          <a:noFill/>
          <a:ln>
            <a:noFill/>
          </a:ln>
        </p:spPr>
        <p:txBody>
          <a:bodyPr anchorCtr="0" anchor="t" bIns="91425" lIns="91425" spcFirstLastPara="1" rIns="91425" wrap="square" tIns="91425">
            <a:spAutoFit/>
          </a:bodyPr>
          <a:lstStyle/>
          <a:p>
            <a:pPr indent="-323850" lvl="0" marL="457200" rtl="0" algn="r">
              <a:spcBef>
                <a:spcPts val="0"/>
              </a:spcBef>
              <a:spcAft>
                <a:spcPts val="0"/>
              </a:spcAft>
              <a:buClr>
                <a:schemeClr val="lt2"/>
              </a:buClr>
              <a:buSzPts val="1500"/>
              <a:buFont typeface="DM Sans"/>
              <a:buChar char="-"/>
            </a:pPr>
            <a:r>
              <a:rPr lang="es" sz="1500">
                <a:solidFill>
                  <a:schemeClr val="lt2"/>
                </a:solidFill>
                <a:latin typeface="DM Sans"/>
                <a:ea typeface="DM Sans"/>
                <a:cs typeface="DM Sans"/>
                <a:sym typeface="DM Sans"/>
              </a:rPr>
              <a:t>Fuente: </a:t>
            </a:r>
            <a:r>
              <a:rPr lang="es" sz="1500" u="sng">
                <a:solidFill>
                  <a:schemeClr val="hlink"/>
                </a:solidFill>
                <a:latin typeface="DM Sans"/>
                <a:ea typeface="DM Sans"/>
                <a:cs typeface="DM Sans"/>
                <a:sym typeface="DM Sans"/>
                <a:hlinkClick r:id="rId3"/>
              </a:rPr>
              <a:t>NeoAttack</a:t>
            </a:r>
            <a:endParaRPr sz="1500">
              <a:solidFill>
                <a:schemeClr val="lt2"/>
              </a:solidFill>
              <a:latin typeface="DM Sans"/>
              <a:ea typeface="DM Sans"/>
              <a:cs typeface="DM Sans"/>
              <a:sym typeface="DM Sans"/>
            </a:endParaRPr>
          </a:p>
        </p:txBody>
      </p:sp>
      <p:pic>
        <p:nvPicPr>
          <p:cNvPr id="498" name="Google Shape;498;p75" title="imagen decorativa de comillas para cita"/>
          <p:cNvPicPr preferRelativeResize="0"/>
          <p:nvPr/>
        </p:nvPicPr>
        <p:blipFill>
          <a:blip r:embed="rId4">
            <a:alphaModFix/>
          </a:blip>
          <a:stretch>
            <a:fillRect/>
          </a:stretch>
        </p:blipFill>
        <p:spPr>
          <a:xfrm>
            <a:off x="577350" y="826025"/>
            <a:ext cx="744150" cy="51594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 otro modo</a:t>
            </a:r>
            <a:endParaRPr b="1" sz="4000">
              <a:solidFill>
                <a:schemeClr val="dk1"/>
              </a:solidFill>
              <a:latin typeface="DM Sans"/>
              <a:ea typeface="DM Sans"/>
              <a:cs typeface="DM Sans"/>
              <a:sym typeface="DM Sans"/>
            </a:endParaRPr>
          </a:p>
        </p:txBody>
      </p:sp>
      <p:sp>
        <p:nvSpPr>
          <p:cNvPr id="504" name="Google Shape;504;p76"/>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el proceso de </a:t>
            </a:r>
            <a:r>
              <a:rPr lang="es" sz="1350">
                <a:highlight>
                  <a:srgbClr val="EA90FF"/>
                </a:highlight>
                <a:latin typeface="DM Sans"/>
                <a:ea typeface="DM Sans"/>
                <a:cs typeface="DM Sans"/>
                <a:sym typeface="DM Sans"/>
              </a:rPr>
              <a:t>escribir instrucciones para la computadora</a:t>
            </a:r>
            <a:r>
              <a:rPr lang="es" sz="1350">
                <a:latin typeface="DM Sans"/>
                <a:ea typeface="DM Sans"/>
                <a:cs typeface="DM Sans"/>
                <a:sym typeface="DM Sans"/>
              </a:rPr>
              <a:t>, en el formato y sintaxis que el lenguaje de programación requiere, a fin de que se realice determinada acción.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highlight>
                  <a:srgbClr val="EA90FF"/>
                </a:highlight>
                <a:latin typeface="DM Sans"/>
                <a:ea typeface="DM Sans"/>
                <a:cs typeface="DM Sans"/>
                <a:sym typeface="DM Sans"/>
              </a:rPr>
              <a:t>Programar es comunicar</a:t>
            </a:r>
            <a:endParaRPr sz="1350">
              <a:highlight>
                <a:srgbClr val="EA90FF"/>
              </a:highlight>
              <a:latin typeface="DM Sans"/>
              <a:ea typeface="DM Sans"/>
              <a:cs typeface="DM Sans"/>
              <a:sym typeface="DM Sans"/>
            </a:endParaRPr>
          </a:p>
        </p:txBody>
      </p:sp>
      <p:pic>
        <p:nvPicPr>
          <p:cNvPr id="505" name="Google Shape;505;p76"/>
          <p:cNvPicPr preferRelativeResize="0"/>
          <p:nvPr/>
        </p:nvPicPr>
        <p:blipFill>
          <a:blip r:embed="rId3">
            <a:alphaModFix/>
          </a:blip>
          <a:stretch>
            <a:fillRect/>
          </a:stretch>
        </p:blipFill>
        <p:spPr>
          <a:xfrm>
            <a:off x="0" y="0"/>
            <a:ext cx="3297374" cy="5143500"/>
          </a:xfrm>
          <a:prstGeom prst="rect">
            <a:avLst/>
          </a:prstGeom>
          <a:noFill/>
          <a:ln>
            <a:noFill/>
          </a:ln>
        </p:spPr>
      </p:pic>
      <p:sp>
        <p:nvSpPr>
          <p:cNvPr id="506" name="Google Shape;506;p7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507" name="Google Shape;507;p76"/>
          <p:cNvPicPr preferRelativeResize="0"/>
          <p:nvPr/>
        </p:nvPicPr>
        <p:blipFill>
          <a:blip r:embed="rId4">
            <a:alphaModFix/>
          </a:blip>
          <a:stretch>
            <a:fillRect/>
          </a:stretch>
        </p:blipFill>
        <p:spPr>
          <a:xfrm>
            <a:off x="0" y="0"/>
            <a:ext cx="3297377"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Lenguajes</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8"/>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Lenguajes de frontend</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18" name="Google Shape;518;p78"/>
          <p:cNvSpPr txBox="1"/>
          <p:nvPr/>
        </p:nvSpPr>
        <p:spPr>
          <a:xfrm>
            <a:off x="3649500" y="2264813"/>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Principales lenguajes de Frontend (lo que sucede en el cliente):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JavaScript</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HTML y CSS*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t>
            </a:r>
            <a:r>
              <a:rPr lang="es" sz="1350">
                <a:highlight>
                  <a:srgbClr val="EA90FF"/>
                </a:highlight>
                <a:latin typeface="DM Sans"/>
                <a:ea typeface="DM Sans"/>
                <a:cs typeface="DM Sans"/>
                <a:sym typeface="DM Sans"/>
              </a:rPr>
              <a:t>HTML y CSS son lenguajes, pero no de programación. Sirven para dar estructura y darle estilo al sitio</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19" name="Google Shape;519;p78"/>
          <p:cNvPicPr preferRelativeResize="0"/>
          <p:nvPr/>
        </p:nvPicPr>
        <p:blipFill rotWithShape="1">
          <a:blip r:embed="rId3">
            <a:alphaModFix/>
          </a:blip>
          <a:srcRect b="0" l="0" r="0" t="0"/>
          <a:stretch/>
        </p:blipFill>
        <p:spPr>
          <a:xfrm>
            <a:off x="862032" y="2264823"/>
            <a:ext cx="2265904" cy="1458900"/>
          </a:xfrm>
          <a:prstGeom prst="rect">
            <a:avLst/>
          </a:prstGeom>
          <a:noFill/>
          <a:ln>
            <a:noFill/>
          </a:ln>
        </p:spPr>
      </p:pic>
      <p:pic>
        <p:nvPicPr>
          <p:cNvPr id="520" name="Google Shape;520;p78"/>
          <p:cNvPicPr preferRelativeResize="0"/>
          <p:nvPr/>
        </p:nvPicPr>
        <p:blipFill rotWithShape="1">
          <a:blip r:embed="rId4">
            <a:alphaModFix/>
          </a:blip>
          <a:srcRect b="0" l="0" r="0" t="0"/>
          <a:stretch/>
        </p:blipFill>
        <p:spPr>
          <a:xfrm>
            <a:off x="1246863" y="737275"/>
            <a:ext cx="1496225" cy="1417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9"/>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Lenguajes de backend</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26" name="Google Shape;526;p79"/>
          <p:cNvSpPr txBox="1"/>
          <p:nvPr/>
        </p:nvSpPr>
        <p:spPr>
          <a:xfrm>
            <a:off x="3649500" y="2264813"/>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Principales lenguajes de Backend (lo que sucede en el servidor):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Python</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Java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Ruby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PHP</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27" name="Google Shape;527;p79"/>
          <p:cNvPicPr preferRelativeResize="0"/>
          <p:nvPr/>
        </p:nvPicPr>
        <p:blipFill rotWithShape="1">
          <a:blip r:embed="rId3">
            <a:alphaModFix/>
          </a:blip>
          <a:srcRect b="0" l="0" r="0" t="0"/>
          <a:stretch/>
        </p:blipFill>
        <p:spPr>
          <a:xfrm>
            <a:off x="1091070" y="3913750"/>
            <a:ext cx="1881105" cy="989100"/>
          </a:xfrm>
          <a:prstGeom prst="rect">
            <a:avLst/>
          </a:prstGeom>
          <a:noFill/>
          <a:ln>
            <a:noFill/>
          </a:ln>
        </p:spPr>
      </p:pic>
      <p:pic>
        <p:nvPicPr>
          <p:cNvPr id="528" name="Google Shape;528;p79"/>
          <p:cNvPicPr preferRelativeResize="0"/>
          <p:nvPr/>
        </p:nvPicPr>
        <p:blipFill rotWithShape="1">
          <a:blip r:embed="rId4">
            <a:alphaModFix/>
          </a:blip>
          <a:srcRect b="0" l="0" r="0" t="0"/>
          <a:stretch/>
        </p:blipFill>
        <p:spPr>
          <a:xfrm>
            <a:off x="1193212" y="1672050"/>
            <a:ext cx="1552717" cy="989100"/>
          </a:xfrm>
          <a:prstGeom prst="rect">
            <a:avLst/>
          </a:prstGeom>
          <a:noFill/>
          <a:ln>
            <a:noFill/>
          </a:ln>
        </p:spPr>
      </p:pic>
      <p:pic>
        <p:nvPicPr>
          <p:cNvPr id="529" name="Google Shape;529;p79"/>
          <p:cNvPicPr preferRelativeResize="0"/>
          <p:nvPr/>
        </p:nvPicPr>
        <p:blipFill rotWithShape="1">
          <a:blip r:embed="rId5">
            <a:alphaModFix/>
          </a:blip>
          <a:srcRect b="0" l="0" r="0" t="0"/>
          <a:stretch/>
        </p:blipFill>
        <p:spPr>
          <a:xfrm>
            <a:off x="1295363" y="430213"/>
            <a:ext cx="1348400" cy="1348400"/>
          </a:xfrm>
          <a:prstGeom prst="rect">
            <a:avLst/>
          </a:prstGeom>
          <a:noFill/>
          <a:ln>
            <a:noFill/>
          </a:ln>
        </p:spPr>
      </p:pic>
      <p:pic>
        <p:nvPicPr>
          <p:cNvPr id="530" name="Google Shape;530;p79"/>
          <p:cNvPicPr preferRelativeResize="0"/>
          <p:nvPr/>
        </p:nvPicPr>
        <p:blipFill rotWithShape="1">
          <a:blip r:embed="rId6">
            <a:alphaModFix/>
          </a:blip>
          <a:srcRect b="0" l="0" r="0" t="0"/>
          <a:stretch/>
        </p:blipFill>
        <p:spPr>
          <a:xfrm>
            <a:off x="1397250" y="2661138"/>
            <a:ext cx="1268749" cy="1159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Frontend vs. Backend</a:t>
            </a:r>
            <a:endParaRPr b="1" sz="400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81"/>
          <p:cNvPicPr preferRelativeResize="0"/>
          <p:nvPr/>
        </p:nvPicPr>
        <p:blipFill rotWithShape="1">
          <a:blip r:embed="rId3">
            <a:alphaModFix/>
          </a:blip>
          <a:srcRect b="0" l="0" r="0" t="11394"/>
          <a:stretch/>
        </p:blipFill>
        <p:spPr>
          <a:xfrm>
            <a:off x="716275" y="0"/>
            <a:ext cx="7740298" cy="5143500"/>
          </a:xfrm>
          <a:prstGeom prst="rect">
            <a:avLst/>
          </a:prstGeom>
          <a:noFill/>
          <a:ln>
            <a:noFill/>
          </a:ln>
        </p:spPr>
      </p:pic>
      <p:pic>
        <p:nvPicPr>
          <p:cNvPr id="541" name="Google Shape;541;p8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aphicFrame>
        <p:nvGraphicFramePr>
          <p:cNvPr id="546" name="Google Shape;546;p82"/>
          <p:cNvGraphicFramePr/>
          <p:nvPr/>
        </p:nvGraphicFramePr>
        <p:xfrm>
          <a:off x="1807363" y="1362213"/>
          <a:ext cx="3000000" cy="3000000"/>
        </p:xfrm>
        <a:graphic>
          <a:graphicData uri="http://schemas.openxmlformats.org/drawingml/2006/table">
            <a:tbl>
              <a:tblPr>
                <a:noFill/>
                <a:tableStyleId>{0434770D-4220-4274-99A1-C326FF133B85}</a:tableStyleId>
              </a:tblPr>
              <a:tblGrid>
                <a:gridCol w="2265725"/>
                <a:gridCol w="3263550"/>
              </a:tblGrid>
              <a:tr h="405900">
                <a:tc>
                  <a:txBody>
                    <a:bodyPr/>
                    <a:lstStyle/>
                    <a:p>
                      <a:pPr indent="0" lvl="0" marL="0" rtl="0" algn="ctr">
                        <a:spcBef>
                          <a:spcPts val="0"/>
                        </a:spcBef>
                        <a:spcAft>
                          <a:spcPts val="0"/>
                        </a:spcAft>
                        <a:buNone/>
                      </a:pPr>
                      <a:r>
                        <a:rPr b="1" lang="es" sz="1350">
                          <a:latin typeface="DM Sans"/>
                          <a:ea typeface="DM Sans"/>
                          <a:cs typeface="DM Sans"/>
                          <a:sym typeface="DM Sans"/>
                        </a:rPr>
                        <a:t>FrontEnd</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BackEnd</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 sz="1350">
                          <a:latin typeface="DM Sans"/>
                          <a:ea typeface="DM Sans"/>
                          <a:cs typeface="DM Sans"/>
                          <a:sym typeface="DM Sans"/>
                        </a:rPr>
                        <a:t>E</a:t>
                      </a:r>
                      <a:r>
                        <a:rPr lang="es" sz="1350">
                          <a:latin typeface="DM Sans"/>
                          <a:ea typeface="DM Sans"/>
                          <a:cs typeface="DM Sans"/>
                          <a:sym typeface="DM Sans"/>
                        </a:rPr>
                        <a:t>s la parte de un sitio web que interactúa con los usuarios, se le dice lado del cliente.</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Es la parte que conecta con la base de datos y el servidor que usa el sitio web, se le dice lado del servidor.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Maquetación, lógica visible de un sitio web. Es lo que puede ver un cliente, y con lo que interactúa.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Desarrollo de API del lado de los servidores y bases de datos. Se conecta la base de datos con la interfaz de la web/app.</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547" name="Google Shape;547;p82"/>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Frontend vs. Backend</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500">
              <a:solidFill>
                <a:srgbClr val="FFFFFF"/>
              </a:solidFill>
              <a:latin typeface="DM Sans"/>
              <a:ea typeface="DM Sans"/>
              <a:cs typeface="DM Sans"/>
              <a:sym typeface="DM Sans"/>
            </a:endParaRPr>
          </a:p>
        </p:txBody>
      </p:sp>
      <p:pic>
        <p:nvPicPr>
          <p:cNvPr id="548" name="Google Shape;548;p82"/>
          <p:cNvPicPr preferRelativeResize="0"/>
          <p:nvPr/>
        </p:nvPicPr>
        <p:blipFill rotWithShape="1">
          <a:blip r:embed="rId3">
            <a:alphaModFix/>
          </a:blip>
          <a:srcRect b="0" l="0" r="0" t="0"/>
          <a:stretch/>
        </p:blipFill>
        <p:spPr>
          <a:xfrm>
            <a:off x="1039275" y="345975"/>
            <a:ext cx="768100" cy="768100"/>
          </a:xfrm>
          <a:prstGeom prst="rect">
            <a:avLst/>
          </a:prstGeom>
          <a:noFill/>
          <a:ln>
            <a:noFill/>
          </a:ln>
        </p:spPr>
      </p:pic>
      <p:pic>
        <p:nvPicPr>
          <p:cNvPr id="549" name="Google Shape;549;p82"/>
          <p:cNvPicPr preferRelativeResize="0"/>
          <p:nvPr/>
        </p:nvPicPr>
        <p:blipFill rotWithShape="1">
          <a:blip r:embed="rId4">
            <a:alphaModFix/>
          </a:blip>
          <a:srcRect b="16016" l="0" r="0" t="13675"/>
          <a:stretch/>
        </p:blipFill>
        <p:spPr>
          <a:xfrm>
            <a:off x="7217913" y="345981"/>
            <a:ext cx="1186525" cy="8341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8"/>
          <p:cNvSpPr txBox="1"/>
          <p:nvPr/>
        </p:nvSpPr>
        <p:spPr>
          <a:xfrm>
            <a:off x="2275275" y="1925250"/>
            <a:ext cx="54720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Lo que debes saber</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antes de empezar</a:t>
            </a:r>
            <a:endParaRPr b="1" sz="4000">
              <a:solidFill>
                <a:srgbClr val="EAFF6A"/>
              </a:solidFill>
              <a:latin typeface="DM Sans"/>
              <a:ea typeface="DM Sans"/>
              <a:cs typeface="DM Sans"/>
              <a:sym typeface="DM Sans"/>
            </a:endParaRPr>
          </a:p>
        </p:txBody>
      </p:sp>
      <p:grpSp>
        <p:nvGrpSpPr>
          <p:cNvPr id="135" name="Google Shape;135;p38"/>
          <p:cNvGrpSpPr/>
          <p:nvPr/>
        </p:nvGrpSpPr>
        <p:grpSpPr>
          <a:xfrm>
            <a:off x="1396726" y="2202288"/>
            <a:ext cx="738900" cy="738910"/>
            <a:chOff x="4202551" y="710825"/>
            <a:chExt cx="738900" cy="738910"/>
          </a:xfrm>
        </p:grpSpPr>
        <p:sp>
          <p:nvSpPr>
            <p:cNvPr id="136" name="Google Shape;136;p38"/>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8"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A tener en cuenta</a:t>
            </a:r>
            <a:endParaRPr b="1" sz="4000">
              <a:solidFill>
                <a:srgbClr val="EAFF6A"/>
              </a:solidFill>
              <a:latin typeface="DM Sans"/>
              <a:ea typeface="DM Sans"/>
              <a:cs typeface="DM Sans"/>
              <a:sym typeface="DM Sans"/>
            </a:endParaRPr>
          </a:p>
        </p:txBody>
      </p:sp>
      <p:sp>
        <p:nvSpPr>
          <p:cNvPr id="555" name="Google Shape;555;p83"/>
          <p:cNvSpPr txBox="1"/>
          <p:nvPr/>
        </p:nvSpPr>
        <p:spPr>
          <a:xfrm>
            <a:off x="473350" y="190215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En </a:t>
            </a:r>
            <a:r>
              <a:rPr b="1" lang="es" sz="2500">
                <a:solidFill>
                  <a:srgbClr val="EAFF6A"/>
                </a:solidFill>
                <a:latin typeface="DM Sans"/>
                <a:ea typeface="DM Sans"/>
                <a:cs typeface="DM Sans"/>
                <a:sym typeface="DM Sans"/>
              </a:rPr>
              <a:t>Python</a:t>
            </a:r>
            <a:r>
              <a:rPr lang="es" sz="2500">
                <a:solidFill>
                  <a:schemeClr val="lt1"/>
                </a:solidFill>
                <a:latin typeface="DM Sans"/>
                <a:ea typeface="DM Sans"/>
                <a:cs typeface="DM Sans"/>
                <a:sym typeface="DM Sans"/>
              </a:rPr>
              <a:t>, en este curso vamos a dedicarnos en mayor medida a la </a:t>
            </a:r>
            <a:r>
              <a:rPr b="1" lang="es" sz="2500">
                <a:solidFill>
                  <a:srgbClr val="EAFF6A"/>
                </a:solidFill>
                <a:latin typeface="DM Sans"/>
                <a:ea typeface="DM Sans"/>
                <a:cs typeface="DM Sans"/>
                <a:sym typeface="DM Sans"/>
              </a:rPr>
              <a:t>programación BackEnd</a:t>
            </a:r>
            <a:endParaRPr b="1" sz="2500">
              <a:solidFill>
                <a:srgbClr val="EAFF6A"/>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pSp>
        <p:nvGrpSpPr>
          <p:cNvPr id="560" name="Google Shape;560;p84"/>
          <p:cNvGrpSpPr/>
          <p:nvPr/>
        </p:nvGrpSpPr>
        <p:grpSpPr>
          <a:xfrm>
            <a:off x="2143988" y="1973200"/>
            <a:ext cx="197100" cy="197100"/>
            <a:chOff x="2172088" y="1852650"/>
            <a:chExt cx="197100" cy="197100"/>
          </a:xfrm>
        </p:grpSpPr>
        <p:sp>
          <p:nvSpPr>
            <p:cNvPr id="561" name="Google Shape;561;p8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84"/>
          <p:cNvGrpSpPr/>
          <p:nvPr/>
        </p:nvGrpSpPr>
        <p:grpSpPr>
          <a:xfrm>
            <a:off x="2144000" y="2636875"/>
            <a:ext cx="197100" cy="197100"/>
            <a:chOff x="2172088" y="2455775"/>
            <a:chExt cx="197100" cy="197100"/>
          </a:xfrm>
        </p:grpSpPr>
        <p:sp>
          <p:nvSpPr>
            <p:cNvPr id="564" name="Google Shape;564;p8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6" name="Google Shape;566;p84"/>
          <p:cNvCxnSpPr>
            <a:endCxn id="564" idx="0"/>
          </p:cNvCxnSpPr>
          <p:nvPr/>
        </p:nvCxnSpPr>
        <p:spPr>
          <a:xfrm>
            <a:off x="2242550" y="2230975"/>
            <a:ext cx="0" cy="405900"/>
          </a:xfrm>
          <a:prstGeom prst="straightConnector1">
            <a:avLst/>
          </a:prstGeom>
          <a:noFill/>
          <a:ln cap="flat" cmpd="sng" w="9525">
            <a:solidFill>
              <a:srgbClr val="DEFC52"/>
            </a:solidFill>
            <a:prstDash val="solid"/>
            <a:round/>
            <a:headEnd len="med" w="med" type="none"/>
            <a:tailEnd len="med" w="med" type="none"/>
          </a:ln>
        </p:spPr>
      </p:cxnSp>
      <p:sp>
        <p:nvSpPr>
          <p:cNvPr id="567" name="Google Shape;567;p8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Algunas tareas involucradas en el backend</a:t>
            </a:r>
            <a:endParaRPr b="1" sz="4000">
              <a:solidFill>
                <a:schemeClr val="dk1"/>
              </a:solidFill>
              <a:latin typeface="DM Sans"/>
              <a:ea typeface="DM Sans"/>
              <a:cs typeface="DM Sans"/>
              <a:sym typeface="DM Sans"/>
            </a:endParaRPr>
          </a:p>
        </p:txBody>
      </p:sp>
      <p:sp>
        <p:nvSpPr>
          <p:cNvPr id="568" name="Google Shape;568;p84"/>
          <p:cNvSpPr txBox="1"/>
          <p:nvPr/>
        </p:nvSpPr>
        <p:spPr>
          <a:xfrm>
            <a:off x="2662486" y="19125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Creación, integración y mantenimiento </a:t>
            </a:r>
            <a:r>
              <a:rPr lang="es" sz="1350">
                <a:solidFill>
                  <a:schemeClr val="dk1"/>
                </a:solidFill>
                <a:latin typeface="DM Sans"/>
                <a:ea typeface="DM Sans"/>
                <a:cs typeface="DM Sans"/>
                <a:sym typeface="DM Sans"/>
              </a:rPr>
              <a:t>de bases  de datos</a:t>
            </a:r>
            <a:endParaRPr sz="1350">
              <a:solidFill>
                <a:schemeClr val="dk1"/>
              </a:solidFill>
              <a:latin typeface="DM Sans"/>
              <a:ea typeface="DM Sans"/>
              <a:cs typeface="DM Sans"/>
              <a:sym typeface="DM Sans"/>
            </a:endParaRPr>
          </a:p>
        </p:txBody>
      </p:sp>
      <p:sp>
        <p:nvSpPr>
          <p:cNvPr id="569" name="Google Shape;569;p84"/>
          <p:cNvSpPr txBox="1"/>
          <p:nvPr/>
        </p:nvSpPr>
        <p:spPr>
          <a:xfrm>
            <a:off x="2662486" y="25156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Comunicación del server, </a:t>
            </a:r>
            <a:r>
              <a:rPr lang="es" sz="1350">
                <a:solidFill>
                  <a:schemeClr val="dk1"/>
                </a:solidFill>
                <a:latin typeface="DM Sans"/>
                <a:ea typeface="DM Sans"/>
                <a:cs typeface="DM Sans"/>
                <a:sym typeface="DM Sans"/>
              </a:rPr>
              <a:t>aplicación y base de datos</a:t>
            </a:r>
            <a:endParaRPr sz="1350">
              <a:solidFill>
                <a:schemeClr val="dk1"/>
              </a:solidFill>
              <a:latin typeface="DM Sans"/>
              <a:ea typeface="DM Sans"/>
              <a:cs typeface="DM Sans"/>
              <a:sym typeface="DM Sans"/>
            </a:endParaRPr>
          </a:p>
        </p:txBody>
      </p:sp>
      <p:grpSp>
        <p:nvGrpSpPr>
          <p:cNvPr id="570" name="Google Shape;570;p84"/>
          <p:cNvGrpSpPr/>
          <p:nvPr/>
        </p:nvGrpSpPr>
        <p:grpSpPr>
          <a:xfrm>
            <a:off x="2144000" y="3263450"/>
            <a:ext cx="197100" cy="197100"/>
            <a:chOff x="2172088" y="3058775"/>
            <a:chExt cx="197100" cy="197100"/>
          </a:xfrm>
        </p:grpSpPr>
        <p:sp>
          <p:nvSpPr>
            <p:cNvPr id="571" name="Google Shape;571;p84"/>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4"/>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3" name="Google Shape;573;p84"/>
          <p:cNvCxnSpPr>
            <a:endCxn id="571" idx="0"/>
          </p:cNvCxnSpPr>
          <p:nvPr/>
        </p:nvCxnSpPr>
        <p:spPr>
          <a:xfrm>
            <a:off x="2242550" y="28575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574" name="Google Shape;574;p84"/>
          <p:cNvGrpSpPr/>
          <p:nvPr/>
        </p:nvGrpSpPr>
        <p:grpSpPr>
          <a:xfrm>
            <a:off x="2144000" y="3866575"/>
            <a:ext cx="197100" cy="197100"/>
            <a:chOff x="2172088" y="3661775"/>
            <a:chExt cx="197100" cy="197100"/>
          </a:xfrm>
        </p:grpSpPr>
        <p:sp>
          <p:nvSpPr>
            <p:cNvPr id="575" name="Google Shape;575;p84"/>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4"/>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7" name="Google Shape;577;p84"/>
          <p:cNvCxnSpPr>
            <a:endCxn id="575" idx="0"/>
          </p:cNvCxnSpPr>
          <p:nvPr/>
        </p:nvCxnSpPr>
        <p:spPr>
          <a:xfrm>
            <a:off x="2242550" y="3460675"/>
            <a:ext cx="0" cy="405900"/>
          </a:xfrm>
          <a:prstGeom prst="straightConnector1">
            <a:avLst/>
          </a:prstGeom>
          <a:noFill/>
          <a:ln cap="flat" cmpd="sng" w="9525">
            <a:solidFill>
              <a:srgbClr val="DEFC52"/>
            </a:solidFill>
            <a:prstDash val="solid"/>
            <a:round/>
            <a:headEnd len="med" w="med" type="none"/>
            <a:tailEnd len="med" w="med" type="none"/>
          </a:ln>
        </p:spPr>
      </p:cxnSp>
      <p:sp>
        <p:nvSpPr>
          <p:cNvPr id="578" name="Google Shape;578;p84"/>
          <p:cNvSpPr txBox="1"/>
          <p:nvPr/>
        </p:nvSpPr>
        <p:spPr>
          <a:xfrm>
            <a:off x="2662486" y="31657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Creación, mantenimiento, testeo y debugging </a:t>
            </a:r>
            <a:r>
              <a:rPr lang="es" sz="1350">
                <a:solidFill>
                  <a:schemeClr val="dk1"/>
                </a:solidFill>
                <a:latin typeface="DM Sans"/>
                <a:ea typeface="DM Sans"/>
                <a:cs typeface="DM Sans"/>
                <a:sym typeface="DM Sans"/>
              </a:rPr>
              <a:t>del backend</a:t>
            </a:r>
            <a:endParaRPr sz="1350">
              <a:solidFill>
                <a:schemeClr val="dk1"/>
              </a:solidFill>
              <a:latin typeface="DM Sans"/>
              <a:ea typeface="DM Sans"/>
              <a:cs typeface="DM Sans"/>
              <a:sym typeface="DM Sans"/>
            </a:endParaRPr>
          </a:p>
        </p:txBody>
      </p:sp>
      <p:sp>
        <p:nvSpPr>
          <p:cNvPr id="579" name="Google Shape;579;p84"/>
          <p:cNvSpPr txBox="1"/>
          <p:nvPr/>
        </p:nvSpPr>
        <p:spPr>
          <a:xfrm>
            <a:off x="2662486" y="37689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Creación </a:t>
            </a:r>
            <a:r>
              <a:rPr lang="es" sz="1350">
                <a:solidFill>
                  <a:schemeClr val="dk1"/>
                </a:solidFill>
                <a:latin typeface="DM Sans"/>
                <a:ea typeface="DM Sans"/>
                <a:cs typeface="DM Sans"/>
                <a:sym typeface="DM Sans"/>
              </a:rPr>
              <a:t>de DB backups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grpSp>
        <p:nvGrpSpPr>
          <p:cNvPr id="584" name="Google Shape;584;p85"/>
          <p:cNvGrpSpPr/>
          <p:nvPr/>
        </p:nvGrpSpPr>
        <p:grpSpPr>
          <a:xfrm>
            <a:off x="2143988" y="1973200"/>
            <a:ext cx="197100" cy="197100"/>
            <a:chOff x="2172088" y="1852650"/>
            <a:chExt cx="197100" cy="197100"/>
          </a:xfrm>
        </p:grpSpPr>
        <p:sp>
          <p:nvSpPr>
            <p:cNvPr id="585" name="Google Shape;585;p85"/>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5"/>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85"/>
          <p:cNvGrpSpPr/>
          <p:nvPr/>
        </p:nvGrpSpPr>
        <p:grpSpPr>
          <a:xfrm>
            <a:off x="2144000" y="2636875"/>
            <a:ext cx="197100" cy="197100"/>
            <a:chOff x="2172088" y="2455775"/>
            <a:chExt cx="197100" cy="197100"/>
          </a:xfrm>
        </p:grpSpPr>
        <p:sp>
          <p:nvSpPr>
            <p:cNvPr id="588" name="Google Shape;588;p85"/>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5"/>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0" name="Google Shape;590;p85"/>
          <p:cNvCxnSpPr>
            <a:endCxn id="588" idx="0"/>
          </p:cNvCxnSpPr>
          <p:nvPr/>
        </p:nvCxnSpPr>
        <p:spPr>
          <a:xfrm>
            <a:off x="2242550" y="2230975"/>
            <a:ext cx="0" cy="405900"/>
          </a:xfrm>
          <a:prstGeom prst="straightConnector1">
            <a:avLst/>
          </a:prstGeom>
          <a:noFill/>
          <a:ln cap="flat" cmpd="sng" w="9525">
            <a:solidFill>
              <a:srgbClr val="DEFC52"/>
            </a:solidFill>
            <a:prstDash val="solid"/>
            <a:round/>
            <a:headEnd len="med" w="med" type="none"/>
            <a:tailEnd len="med" w="med" type="none"/>
          </a:ln>
        </p:spPr>
      </p:cxnSp>
      <p:sp>
        <p:nvSpPr>
          <p:cNvPr id="591" name="Google Shape;591;p8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Algunas tareas involucradas en el backend</a:t>
            </a:r>
            <a:endParaRPr b="1" sz="4000">
              <a:solidFill>
                <a:schemeClr val="dk1"/>
              </a:solidFill>
              <a:latin typeface="DM Sans"/>
              <a:ea typeface="DM Sans"/>
              <a:cs typeface="DM Sans"/>
              <a:sym typeface="DM Sans"/>
            </a:endParaRPr>
          </a:p>
        </p:txBody>
      </p:sp>
      <p:sp>
        <p:nvSpPr>
          <p:cNvPr id="592" name="Google Shape;592;p85"/>
          <p:cNvSpPr txBox="1"/>
          <p:nvPr/>
        </p:nvSpPr>
        <p:spPr>
          <a:xfrm>
            <a:off x="2662486" y="19125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Conversión y devolución </a:t>
            </a:r>
            <a:r>
              <a:rPr lang="es" sz="1350">
                <a:solidFill>
                  <a:schemeClr val="dk1"/>
                </a:solidFill>
                <a:latin typeface="DM Sans"/>
                <a:ea typeface="DM Sans"/>
                <a:cs typeface="DM Sans"/>
                <a:sym typeface="DM Sans"/>
              </a:rPr>
              <a:t>de datos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593" name="Google Shape;593;p85"/>
          <p:cNvSpPr txBox="1"/>
          <p:nvPr/>
        </p:nvSpPr>
        <p:spPr>
          <a:xfrm>
            <a:off x="2662486" y="25156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Mantenimiento del sistema y deploy</a:t>
            </a:r>
            <a:endParaRPr sz="1350">
              <a:solidFill>
                <a:schemeClr val="dk1"/>
              </a:solidFill>
              <a:latin typeface="DM Sans"/>
              <a:ea typeface="DM Sans"/>
              <a:cs typeface="DM Sans"/>
              <a:sym typeface="DM Sans"/>
            </a:endParaRPr>
          </a:p>
        </p:txBody>
      </p:sp>
      <p:grpSp>
        <p:nvGrpSpPr>
          <p:cNvPr id="594" name="Google Shape;594;p85"/>
          <p:cNvGrpSpPr/>
          <p:nvPr/>
        </p:nvGrpSpPr>
        <p:grpSpPr>
          <a:xfrm>
            <a:off x="2144000" y="3263450"/>
            <a:ext cx="197100" cy="197100"/>
            <a:chOff x="2172088" y="3058775"/>
            <a:chExt cx="197100" cy="197100"/>
          </a:xfrm>
        </p:grpSpPr>
        <p:sp>
          <p:nvSpPr>
            <p:cNvPr id="595" name="Google Shape;595;p85"/>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5"/>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7" name="Google Shape;597;p85"/>
          <p:cNvCxnSpPr>
            <a:endCxn id="595" idx="0"/>
          </p:cNvCxnSpPr>
          <p:nvPr/>
        </p:nvCxnSpPr>
        <p:spPr>
          <a:xfrm>
            <a:off x="2242550" y="28575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598" name="Google Shape;598;p85"/>
          <p:cNvGrpSpPr/>
          <p:nvPr/>
        </p:nvGrpSpPr>
        <p:grpSpPr>
          <a:xfrm>
            <a:off x="2144000" y="3866575"/>
            <a:ext cx="197100" cy="197100"/>
            <a:chOff x="2172088" y="3661775"/>
            <a:chExt cx="197100" cy="197100"/>
          </a:xfrm>
        </p:grpSpPr>
        <p:sp>
          <p:nvSpPr>
            <p:cNvPr id="599" name="Google Shape;599;p85"/>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5"/>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1" name="Google Shape;601;p85"/>
          <p:cNvCxnSpPr>
            <a:endCxn id="599" idx="0"/>
          </p:cNvCxnSpPr>
          <p:nvPr/>
        </p:nvCxnSpPr>
        <p:spPr>
          <a:xfrm>
            <a:off x="2242550" y="3460675"/>
            <a:ext cx="0" cy="405900"/>
          </a:xfrm>
          <a:prstGeom prst="straightConnector1">
            <a:avLst/>
          </a:prstGeom>
          <a:noFill/>
          <a:ln cap="flat" cmpd="sng" w="9525">
            <a:solidFill>
              <a:srgbClr val="DEFC52"/>
            </a:solidFill>
            <a:prstDash val="solid"/>
            <a:round/>
            <a:headEnd len="med" w="med" type="none"/>
            <a:tailEnd len="med" w="med" type="none"/>
          </a:ln>
        </p:spPr>
      </p:cxnSp>
      <p:sp>
        <p:nvSpPr>
          <p:cNvPr id="602" name="Google Shape;602;p85"/>
          <p:cNvSpPr txBox="1"/>
          <p:nvPr/>
        </p:nvSpPr>
        <p:spPr>
          <a:xfrm>
            <a:off x="2662486" y="31657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Integración </a:t>
            </a:r>
            <a:r>
              <a:rPr lang="es" sz="1350">
                <a:solidFill>
                  <a:schemeClr val="dk1"/>
                </a:solidFill>
                <a:latin typeface="DM Sans"/>
                <a:ea typeface="DM Sans"/>
                <a:cs typeface="DM Sans"/>
                <a:sym typeface="DM Sans"/>
              </a:rPr>
              <a:t>con API’s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603" name="Google Shape;603;p85"/>
          <p:cNvSpPr txBox="1"/>
          <p:nvPr/>
        </p:nvSpPr>
        <p:spPr>
          <a:xfrm>
            <a:off x="2662486" y="37689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Seguridad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Frameworks</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Frameworks</a:t>
            </a:r>
            <a:endParaRPr b="1" sz="4000">
              <a:solidFill>
                <a:schemeClr val="dk1"/>
              </a:solidFill>
              <a:latin typeface="DM Sans"/>
              <a:ea typeface="DM Sans"/>
              <a:cs typeface="DM Sans"/>
              <a:sym typeface="DM Sans"/>
            </a:endParaRPr>
          </a:p>
        </p:txBody>
      </p:sp>
      <p:sp>
        <p:nvSpPr>
          <p:cNvPr id="614" name="Google Shape;614;p87"/>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 framework, o marco de trabajo, es un </a:t>
            </a:r>
            <a:r>
              <a:rPr lang="es" sz="1350">
                <a:highlight>
                  <a:srgbClr val="EA90FF"/>
                </a:highlight>
                <a:latin typeface="DM Sans"/>
                <a:ea typeface="DM Sans"/>
                <a:cs typeface="DM Sans"/>
                <a:sym typeface="DM Sans"/>
              </a:rPr>
              <a:t>conjunto de herramientas y clases que nos permiten solucionar un problema o funcionalidad</a:t>
            </a:r>
            <a:r>
              <a:rPr lang="es" sz="1350">
                <a:latin typeface="DM Sans"/>
                <a:ea typeface="DM Sans"/>
                <a:cs typeface="DM Sans"/>
                <a:sym typeface="DM Sans"/>
              </a:rPr>
              <a:t>. Están escritos en uno o más lenguajes de programación.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15" name="Google Shape;615;p87"/>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616" name="Google Shape;616;p87"/>
          <p:cNvPicPr preferRelativeResize="0"/>
          <p:nvPr/>
        </p:nvPicPr>
        <p:blipFill>
          <a:blip r:embed="rId3">
            <a:alphaModFix/>
          </a:blip>
          <a:stretch>
            <a:fillRect/>
          </a:stretch>
        </p:blipFill>
        <p:spPr>
          <a:xfrm>
            <a:off x="5660300" y="1686225"/>
            <a:ext cx="3029126" cy="1682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Frameworks</a:t>
            </a:r>
            <a:endParaRPr b="1" sz="3500">
              <a:solidFill>
                <a:schemeClr val="lt1"/>
              </a:solidFill>
              <a:latin typeface="DM Sans"/>
              <a:ea typeface="DM Sans"/>
              <a:cs typeface="DM Sans"/>
              <a:sym typeface="DM Sans"/>
            </a:endParaRPr>
          </a:p>
        </p:txBody>
      </p:sp>
      <p:sp>
        <p:nvSpPr>
          <p:cNvPr id="623" name="Google Shape;623;p88"/>
          <p:cNvSpPr txBox="1"/>
          <p:nvPr/>
        </p:nvSpPr>
        <p:spPr>
          <a:xfrm>
            <a:off x="5949025" y="1820350"/>
            <a:ext cx="2166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frameworks establecen, además, una estructura determinada para el código y todos los archivos, como así también una metodología armada del proyecto.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24" name="Google Shape;624;p88"/>
          <p:cNvPicPr preferRelativeResize="0"/>
          <p:nvPr/>
        </p:nvPicPr>
        <p:blipFill rotWithShape="1">
          <a:blip r:embed="rId3">
            <a:alphaModFix/>
          </a:blip>
          <a:srcRect b="0" l="0" r="0" t="0"/>
          <a:stretch/>
        </p:blipFill>
        <p:spPr>
          <a:xfrm>
            <a:off x="830414" y="1860875"/>
            <a:ext cx="5118610" cy="1886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Programadores</a:t>
            </a:r>
            <a:endParaRPr b="1" sz="40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0"/>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¿Cuál es el trabajo del programador?</a:t>
            </a:r>
            <a:endParaRPr b="1" sz="4000">
              <a:solidFill>
                <a:schemeClr val="dk1"/>
              </a:solidFill>
              <a:latin typeface="DM Sans"/>
              <a:ea typeface="DM Sans"/>
              <a:cs typeface="DM Sans"/>
              <a:sym typeface="DM Sans"/>
            </a:endParaRPr>
          </a:p>
        </p:txBody>
      </p:sp>
      <p:sp>
        <p:nvSpPr>
          <p:cNvPr id="636" name="Google Shape;636;p90"/>
          <p:cNvSpPr txBox="1"/>
          <p:nvPr/>
        </p:nvSpPr>
        <p:spPr>
          <a:xfrm>
            <a:off x="3649500" y="257173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programadores </a:t>
            </a:r>
            <a:r>
              <a:rPr lang="es" sz="1350">
                <a:highlight>
                  <a:srgbClr val="EA90FF"/>
                </a:highlight>
                <a:latin typeface="DM Sans"/>
                <a:ea typeface="DM Sans"/>
                <a:cs typeface="DM Sans"/>
                <a:sym typeface="DM Sans"/>
              </a:rPr>
              <a:t>desarrollan aplicaciones y programas informáticos</a:t>
            </a:r>
            <a:r>
              <a:rPr lang="es" sz="1350">
                <a:latin typeface="DM Sans"/>
                <a:ea typeface="DM Sans"/>
                <a:cs typeface="DM Sans"/>
                <a:sym typeface="DM Sans"/>
              </a:rPr>
              <a:t>, sirviéndose de las bases de un software existente para crear una interfaz para los usuarios con fines comerciales, profesionales o recreativos.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37" name="Google Shape;637;p90"/>
          <p:cNvPicPr preferRelativeResize="0"/>
          <p:nvPr/>
        </p:nvPicPr>
        <p:blipFill rotWithShape="1">
          <a:blip r:embed="rId3">
            <a:alphaModFix/>
          </a:blip>
          <a:srcRect b="0" l="0" r="0" t="0"/>
          <a:stretch/>
        </p:blipFill>
        <p:spPr>
          <a:xfrm>
            <a:off x="1202625" y="1693866"/>
            <a:ext cx="1755767" cy="175576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grpSp>
        <p:nvGrpSpPr>
          <p:cNvPr id="642" name="Google Shape;642;p91"/>
          <p:cNvGrpSpPr/>
          <p:nvPr/>
        </p:nvGrpSpPr>
        <p:grpSpPr>
          <a:xfrm>
            <a:off x="2172088" y="1852650"/>
            <a:ext cx="197100" cy="197100"/>
            <a:chOff x="2172088" y="1852650"/>
            <a:chExt cx="197100" cy="197100"/>
          </a:xfrm>
        </p:grpSpPr>
        <p:sp>
          <p:nvSpPr>
            <p:cNvPr id="643" name="Google Shape;643;p91"/>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1"/>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91"/>
          <p:cNvGrpSpPr/>
          <p:nvPr/>
        </p:nvGrpSpPr>
        <p:grpSpPr>
          <a:xfrm>
            <a:off x="2172088" y="2455775"/>
            <a:ext cx="197100" cy="197100"/>
            <a:chOff x="2172088" y="2455775"/>
            <a:chExt cx="197100" cy="197100"/>
          </a:xfrm>
        </p:grpSpPr>
        <p:sp>
          <p:nvSpPr>
            <p:cNvPr id="646" name="Google Shape;646;p91"/>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1"/>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8" name="Google Shape;648;p91"/>
          <p:cNvCxnSpPr>
            <a:endCxn id="646"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649" name="Google Shape;649;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Consejos para motivarte</a:t>
            </a:r>
            <a:endParaRPr b="1" sz="4000">
              <a:solidFill>
                <a:schemeClr val="dk1"/>
              </a:solidFill>
              <a:latin typeface="DM Sans"/>
              <a:ea typeface="DM Sans"/>
              <a:cs typeface="DM Sans"/>
              <a:sym typeface="DM Sans"/>
            </a:endParaRPr>
          </a:p>
        </p:txBody>
      </p:sp>
      <p:sp>
        <p:nvSpPr>
          <p:cNvPr id="650" name="Google Shape;650;p91"/>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Nunca pierdas la ilusión</a:t>
            </a:r>
            <a:endParaRPr sz="1350">
              <a:solidFill>
                <a:schemeClr val="dk1"/>
              </a:solidFill>
              <a:latin typeface="DM Sans"/>
              <a:ea typeface="DM Sans"/>
              <a:cs typeface="DM Sans"/>
              <a:sym typeface="DM Sans"/>
            </a:endParaRPr>
          </a:p>
        </p:txBody>
      </p:sp>
      <p:sp>
        <p:nvSpPr>
          <p:cNvPr id="651" name="Google Shape;651;p91"/>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Encuentra tu ritmo</a:t>
            </a:r>
            <a:endParaRPr sz="1350">
              <a:solidFill>
                <a:schemeClr val="dk1"/>
              </a:solidFill>
              <a:latin typeface="DM Sans"/>
              <a:ea typeface="DM Sans"/>
              <a:cs typeface="DM Sans"/>
              <a:sym typeface="DM Sans"/>
            </a:endParaRPr>
          </a:p>
        </p:txBody>
      </p:sp>
      <p:grpSp>
        <p:nvGrpSpPr>
          <p:cNvPr id="652" name="Google Shape;652;p91"/>
          <p:cNvGrpSpPr/>
          <p:nvPr/>
        </p:nvGrpSpPr>
        <p:grpSpPr>
          <a:xfrm>
            <a:off x="2172088" y="3082350"/>
            <a:ext cx="197100" cy="197100"/>
            <a:chOff x="2172088" y="3058775"/>
            <a:chExt cx="197100" cy="197100"/>
          </a:xfrm>
        </p:grpSpPr>
        <p:sp>
          <p:nvSpPr>
            <p:cNvPr id="653" name="Google Shape;653;p91"/>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1"/>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5" name="Google Shape;655;p91"/>
          <p:cNvCxnSpPr>
            <a:endCxn id="653"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656" name="Google Shape;656;p91"/>
          <p:cNvGrpSpPr/>
          <p:nvPr/>
        </p:nvGrpSpPr>
        <p:grpSpPr>
          <a:xfrm>
            <a:off x="2172088" y="3685475"/>
            <a:ext cx="197100" cy="197100"/>
            <a:chOff x="2172088" y="3661775"/>
            <a:chExt cx="197100" cy="197100"/>
          </a:xfrm>
        </p:grpSpPr>
        <p:sp>
          <p:nvSpPr>
            <p:cNvPr id="657" name="Google Shape;657;p91"/>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1"/>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9" name="Google Shape;659;p91"/>
          <p:cNvCxnSpPr>
            <a:endCxn id="657"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660" name="Google Shape;660;p91"/>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Trata de entender la lógica, no memorices código.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661" name="Google Shape;661;p91"/>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Desconectar es importante</a:t>
            </a:r>
            <a:endParaRPr sz="135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5" name="Shape 665"/>
        <p:cNvGrpSpPr/>
        <p:nvPr/>
      </p:nvGrpSpPr>
      <p:grpSpPr>
        <a:xfrm>
          <a:off x="0" y="0"/>
          <a:ext cx="0" cy="0"/>
          <a:chOff x="0" y="0"/>
          <a:chExt cx="0" cy="0"/>
        </a:xfrm>
      </p:grpSpPr>
      <p:grpSp>
        <p:nvGrpSpPr>
          <p:cNvPr id="666" name="Google Shape;666;p92"/>
          <p:cNvGrpSpPr/>
          <p:nvPr/>
        </p:nvGrpSpPr>
        <p:grpSpPr>
          <a:xfrm>
            <a:off x="2172088" y="1852650"/>
            <a:ext cx="197100" cy="197100"/>
            <a:chOff x="2172088" y="1852650"/>
            <a:chExt cx="197100" cy="197100"/>
          </a:xfrm>
        </p:grpSpPr>
        <p:sp>
          <p:nvSpPr>
            <p:cNvPr id="667" name="Google Shape;667;p92"/>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2"/>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92"/>
          <p:cNvGrpSpPr/>
          <p:nvPr/>
        </p:nvGrpSpPr>
        <p:grpSpPr>
          <a:xfrm>
            <a:off x="2172088" y="2455775"/>
            <a:ext cx="197100" cy="197100"/>
            <a:chOff x="2172088" y="2455775"/>
            <a:chExt cx="197100" cy="197100"/>
          </a:xfrm>
        </p:grpSpPr>
        <p:sp>
          <p:nvSpPr>
            <p:cNvPr id="670" name="Google Shape;670;p92"/>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2"/>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2" name="Google Shape;672;p92"/>
          <p:cNvCxnSpPr>
            <a:endCxn id="670"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673" name="Google Shape;673;p9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Consejos para motivarte</a:t>
            </a:r>
            <a:endParaRPr b="1" sz="4000">
              <a:solidFill>
                <a:schemeClr val="dk1"/>
              </a:solidFill>
              <a:latin typeface="DM Sans"/>
              <a:ea typeface="DM Sans"/>
              <a:cs typeface="DM Sans"/>
              <a:sym typeface="DM Sans"/>
            </a:endParaRPr>
          </a:p>
        </p:txBody>
      </p:sp>
      <p:sp>
        <p:nvSpPr>
          <p:cNvPr id="674" name="Google Shape;674;p92"/>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Pide ayuda, y ayuda a quienes lo necesitan</a:t>
            </a:r>
            <a:endParaRPr sz="1350">
              <a:solidFill>
                <a:schemeClr val="dk1"/>
              </a:solidFill>
              <a:latin typeface="DM Sans"/>
              <a:ea typeface="DM Sans"/>
              <a:cs typeface="DM Sans"/>
              <a:sym typeface="DM Sans"/>
            </a:endParaRPr>
          </a:p>
        </p:txBody>
      </p:sp>
      <p:sp>
        <p:nvSpPr>
          <p:cNvPr id="675" name="Google Shape;675;p92"/>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Ten presente lo que has logrado hasta el momento</a:t>
            </a:r>
            <a:endParaRPr sz="1350">
              <a:solidFill>
                <a:schemeClr val="dk1"/>
              </a:solidFill>
              <a:latin typeface="DM Sans"/>
              <a:ea typeface="DM Sans"/>
              <a:cs typeface="DM Sans"/>
              <a:sym typeface="DM Sans"/>
            </a:endParaRPr>
          </a:p>
        </p:txBody>
      </p:sp>
      <p:grpSp>
        <p:nvGrpSpPr>
          <p:cNvPr id="676" name="Google Shape;676;p92"/>
          <p:cNvGrpSpPr/>
          <p:nvPr/>
        </p:nvGrpSpPr>
        <p:grpSpPr>
          <a:xfrm>
            <a:off x="2172088" y="3082350"/>
            <a:ext cx="197100" cy="197100"/>
            <a:chOff x="2172088" y="3058775"/>
            <a:chExt cx="197100" cy="197100"/>
          </a:xfrm>
        </p:grpSpPr>
        <p:sp>
          <p:nvSpPr>
            <p:cNvPr id="677" name="Google Shape;677;p92"/>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2"/>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92"/>
          <p:cNvCxnSpPr>
            <a:endCxn id="677"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680" name="Google Shape;680;p92"/>
          <p:cNvGrpSpPr/>
          <p:nvPr/>
        </p:nvGrpSpPr>
        <p:grpSpPr>
          <a:xfrm>
            <a:off x="2172088" y="3685475"/>
            <a:ext cx="197100" cy="197100"/>
            <a:chOff x="2172088" y="3661775"/>
            <a:chExt cx="197100" cy="197100"/>
          </a:xfrm>
        </p:grpSpPr>
        <p:sp>
          <p:nvSpPr>
            <p:cNvPr id="681" name="Google Shape;681;p92"/>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2"/>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3" name="Google Shape;683;p92"/>
          <p:cNvCxnSpPr>
            <a:endCxn id="681"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684" name="Google Shape;684;p92"/>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Enfócate en el día a día más que en el largo plazo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685" name="Google Shape;685;p92"/>
          <p:cNvSpPr txBox="1"/>
          <p:nvPr/>
        </p:nvSpPr>
        <p:spPr>
          <a:xfrm>
            <a:off x="2690573" y="35878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Reaprende los fundamentos las veces que sean necesarias</a:t>
            </a:r>
            <a:endParaRPr sz="135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9"/>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Acuerdos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y compromisos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Metodologías </a:t>
            </a:r>
            <a:r>
              <a:rPr b="1" lang="es" sz="4000">
                <a:solidFill>
                  <a:srgbClr val="83AEFB"/>
                </a:solidFill>
                <a:latin typeface="DM Sans"/>
                <a:ea typeface="DM Sans"/>
                <a:cs typeface="DM Sans"/>
                <a:sym typeface="DM Sans"/>
              </a:rPr>
              <a:t>Ágiles</a:t>
            </a:r>
            <a:endParaRPr b="1" sz="4000">
              <a:solidFill>
                <a:srgbClr val="83AEFB"/>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4"/>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 las metodologías ágiles?</a:t>
            </a:r>
            <a:endParaRPr b="1" sz="4000">
              <a:solidFill>
                <a:schemeClr val="dk1"/>
              </a:solidFill>
              <a:latin typeface="DM Sans"/>
              <a:ea typeface="DM Sans"/>
              <a:cs typeface="DM Sans"/>
              <a:sym typeface="DM Sans"/>
            </a:endParaRPr>
          </a:p>
        </p:txBody>
      </p:sp>
      <p:sp>
        <p:nvSpPr>
          <p:cNvPr id="696" name="Google Shape;696;p94"/>
          <p:cNvSpPr txBox="1"/>
          <p:nvPr/>
        </p:nvSpPr>
        <p:spPr>
          <a:xfrm>
            <a:off x="457725" y="303772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Son las metodologías que </a:t>
            </a:r>
            <a:r>
              <a:rPr lang="es" sz="1350">
                <a:highlight>
                  <a:srgbClr val="EA90FF"/>
                </a:highlight>
                <a:latin typeface="DM Sans"/>
                <a:ea typeface="DM Sans"/>
                <a:cs typeface="DM Sans"/>
                <a:sym typeface="DM Sans"/>
              </a:rPr>
              <a:t>permiten adaptar la forma de trabajo a las condiciones del proyecto</a:t>
            </a:r>
            <a:r>
              <a:rPr lang="es" sz="1350">
                <a:latin typeface="DM Sans"/>
                <a:ea typeface="DM Sans"/>
                <a:cs typeface="DM Sans"/>
                <a:sym typeface="DM Sans"/>
              </a:rPr>
              <a:t>, dando flexibilidad e inmediatez al amoldarse a las circunstancias del entorno.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97" name="Google Shape;697;p94"/>
          <p:cNvPicPr preferRelativeResize="0"/>
          <p:nvPr/>
        </p:nvPicPr>
        <p:blipFill>
          <a:blip r:embed="rId3">
            <a:alphaModFix/>
          </a:blip>
          <a:stretch>
            <a:fillRect/>
          </a:stretch>
        </p:blipFill>
        <p:spPr>
          <a:xfrm>
            <a:off x="5330400" y="1545925"/>
            <a:ext cx="3651374" cy="20516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metodología ágil usamos?</a:t>
            </a:r>
            <a:endParaRPr b="1" sz="4000">
              <a:solidFill>
                <a:schemeClr val="dk1"/>
              </a:solidFill>
              <a:latin typeface="DM Sans"/>
              <a:ea typeface="DM Sans"/>
              <a:cs typeface="DM Sans"/>
              <a:sym typeface="DM Sans"/>
            </a:endParaRPr>
          </a:p>
        </p:txBody>
      </p:sp>
      <p:sp>
        <p:nvSpPr>
          <p:cNvPr id="703" name="Google Shape;703;p95"/>
          <p:cNvSpPr txBox="1"/>
          <p:nvPr/>
        </p:nvSpPr>
        <p:spPr>
          <a:xfrm>
            <a:off x="457725" y="25717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Trabajaremos con </a:t>
            </a:r>
            <a:r>
              <a:rPr b="1" lang="es" sz="1350">
                <a:latin typeface="DM Sans"/>
                <a:ea typeface="DM Sans"/>
                <a:cs typeface="DM Sans"/>
                <a:sym typeface="DM Sans"/>
              </a:rPr>
              <a:t>Programación Extrema</a:t>
            </a:r>
            <a:r>
              <a:rPr lang="es" sz="1350">
                <a:latin typeface="DM Sans"/>
                <a:ea typeface="DM Sans"/>
                <a:cs typeface="DM Sans"/>
                <a:sym typeface="DM Sans"/>
              </a:rPr>
              <a:t> o </a:t>
            </a:r>
            <a:r>
              <a:rPr b="1" lang="es" sz="1350">
                <a:latin typeface="DM Sans"/>
                <a:ea typeface="DM Sans"/>
                <a:cs typeface="DM Sans"/>
                <a:sym typeface="DM Sans"/>
              </a:rPr>
              <a:t>eXtreme Programming (XP)</a:t>
            </a:r>
            <a:r>
              <a:rPr lang="es" sz="1350">
                <a:latin typeface="DM Sans"/>
                <a:ea typeface="DM Sans"/>
                <a:cs typeface="DM Sans"/>
                <a:sym typeface="DM Sans"/>
              </a:rPr>
              <a:t>. </a:t>
            </a:r>
            <a:r>
              <a:rPr lang="es" sz="1350">
                <a:highlight>
                  <a:srgbClr val="EA90FF"/>
                </a:highlight>
                <a:latin typeface="DM Sans"/>
                <a:ea typeface="DM Sans"/>
                <a:cs typeface="DM Sans"/>
                <a:sym typeface="DM Sans"/>
              </a:rPr>
              <a:t>Su objetivo principal es que un equipo de desarrollo pueda producir software de mejor calidad</a:t>
            </a:r>
            <a:r>
              <a:rPr lang="es" sz="1350">
                <a:latin typeface="DM Sans"/>
                <a:ea typeface="DM Sans"/>
                <a:cs typeface="DM Sans"/>
                <a:sym typeface="DM Sans"/>
              </a:rPr>
              <a:t> y promover buena calidad de vida al equipo.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04" name="Google Shape;704;p95"/>
          <p:cNvPicPr preferRelativeResize="0"/>
          <p:nvPr/>
        </p:nvPicPr>
        <p:blipFill rotWithShape="1">
          <a:blip r:embed="rId3">
            <a:alphaModFix/>
          </a:blip>
          <a:srcRect b="0" l="0" r="0" t="0"/>
          <a:stretch/>
        </p:blipFill>
        <p:spPr>
          <a:xfrm>
            <a:off x="5608728" y="1154258"/>
            <a:ext cx="3087597" cy="2834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grpSp>
        <p:nvGrpSpPr>
          <p:cNvPr id="709" name="Google Shape;709;p96"/>
          <p:cNvGrpSpPr/>
          <p:nvPr/>
        </p:nvGrpSpPr>
        <p:grpSpPr>
          <a:xfrm>
            <a:off x="2172088" y="1852650"/>
            <a:ext cx="197100" cy="197100"/>
            <a:chOff x="2172088" y="1852650"/>
            <a:chExt cx="197100" cy="197100"/>
          </a:xfrm>
        </p:grpSpPr>
        <p:sp>
          <p:nvSpPr>
            <p:cNvPr id="710" name="Google Shape;710;p96"/>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6"/>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96"/>
          <p:cNvGrpSpPr/>
          <p:nvPr/>
        </p:nvGrpSpPr>
        <p:grpSpPr>
          <a:xfrm>
            <a:off x="2172088" y="2374650"/>
            <a:ext cx="197100" cy="197100"/>
            <a:chOff x="2172088" y="2455775"/>
            <a:chExt cx="197100" cy="197100"/>
          </a:xfrm>
        </p:grpSpPr>
        <p:sp>
          <p:nvSpPr>
            <p:cNvPr id="713" name="Google Shape;713;p96"/>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6"/>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5" name="Google Shape;715;p96"/>
          <p:cNvCxnSpPr>
            <a:endCxn id="713" idx="0"/>
          </p:cNvCxnSpPr>
          <p:nvPr/>
        </p:nvCxnSpPr>
        <p:spPr>
          <a:xfrm>
            <a:off x="2270638" y="1968750"/>
            <a:ext cx="0" cy="405900"/>
          </a:xfrm>
          <a:prstGeom prst="straightConnector1">
            <a:avLst/>
          </a:prstGeom>
          <a:noFill/>
          <a:ln cap="flat" cmpd="sng" w="9525">
            <a:solidFill>
              <a:srgbClr val="DEFC52"/>
            </a:solidFill>
            <a:prstDash val="solid"/>
            <a:round/>
            <a:headEnd len="med" w="med" type="none"/>
            <a:tailEnd len="med" w="med" type="none"/>
          </a:ln>
        </p:spPr>
      </p:cxnSp>
      <p:sp>
        <p:nvSpPr>
          <p:cNvPr id="716" name="Google Shape;716;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¿Por qué XP?</a:t>
            </a:r>
            <a:endParaRPr b="1" sz="4000">
              <a:solidFill>
                <a:schemeClr val="dk1"/>
              </a:solidFill>
              <a:latin typeface="DM Sans"/>
              <a:ea typeface="DM Sans"/>
              <a:cs typeface="DM Sans"/>
              <a:sym typeface="DM Sans"/>
            </a:endParaRPr>
          </a:p>
        </p:txBody>
      </p:sp>
      <p:sp>
        <p:nvSpPr>
          <p:cNvPr id="717" name="Google Shape;717;p96"/>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Desarrollo</a:t>
            </a:r>
            <a:r>
              <a:rPr b="1" lang="es" sz="1350">
                <a:solidFill>
                  <a:schemeClr val="dk1"/>
                </a:solidFill>
                <a:latin typeface="DM Sans"/>
                <a:ea typeface="DM Sans"/>
                <a:cs typeface="DM Sans"/>
                <a:sym typeface="DM Sans"/>
              </a:rPr>
              <a:t> iterativo e incremental</a:t>
            </a:r>
            <a:endParaRPr b="1" sz="1350">
              <a:solidFill>
                <a:schemeClr val="dk1"/>
              </a:solidFill>
              <a:latin typeface="DM Sans"/>
              <a:ea typeface="DM Sans"/>
              <a:cs typeface="DM Sans"/>
              <a:sym typeface="DM Sans"/>
            </a:endParaRPr>
          </a:p>
        </p:txBody>
      </p:sp>
      <p:sp>
        <p:nvSpPr>
          <p:cNvPr id="718" name="Google Shape;718;p96"/>
          <p:cNvSpPr txBox="1"/>
          <p:nvPr/>
        </p:nvSpPr>
        <p:spPr>
          <a:xfrm>
            <a:off x="2690573" y="21730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Programación en</a:t>
            </a:r>
            <a:r>
              <a:rPr b="1" lang="es" sz="1350">
                <a:solidFill>
                  <a:schemeClr val="dk1"/>
                </a:solidFill>
                <a:latin typeface="DM Sans"/>
                <a:ea typeface="DM Sans"/>
                <a:cs typeface="DM Sans"/>
                <a:sym typeface="DM Sans"/>
              </a:rPr>
              <a:t> parejas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grpSp>
        <p:nvGrpSpPr>
          <p:cNvPr id="719" name="Google Shape;719;p96"/>
          <p:cNvGrpSpPr/>
          <p:nvPr/>
        </p:nvGrpSpPr>
        <p:grpSpPr>
          <a:xfrm>
            <a:off x="2172088" y="2931513"/>
            <a:ext cx="197100" cy="197100"/>
            <a:chOff x="2172088" y="3058775"/>
            <a:chExt cx="197100" cy="197100"/>
          </a:xfrm>
        </p:grpSpPr>
        <p:sp>
          <p:nvSpPr>
            <p:cNvPr id="720" name="Google Shape;720;p96"/>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6"/>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2" name="Google Shape;722;p96"/>
          <p:cNvCxnSpPr>
            <a:endCxn id="720" idx="0"/>
          </p:cNvCxnSpPr>
          <p:nvPr/>
        </p:nvCxnSpPr>
        <p:spPr>
          <a:xfrm>
            <a:off x="2270638" y="2525613"/>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723" name="Google Shape;723;p96"/>
          <p:cNvGrpSpPr/>
          <p:nvPr/>
        </p:nvGrpSpPr>
        <p:grpSpPr>
          <a:xfrm>
            <a:off x="2172088" y="3407400"/>
            <a:ext cx="197100" cy="197100"/>
            <a:chOff x="2172088" y="3661775"/>
            <a:chExt cx="197100" cy="197100"/>
          </a:xfrm>
        </p:grpSpPr>
        <p:sp>
          <p:nvSpPr>
            <p:cNvPr id="724" name="Google Shape;724;p9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6" name="Google Shape;726;p96"/>
          <p:cNvCxnSpPr>
            <a:endCxn id="724" idx="0"/>
          </p:cNvCxnSpPr>
          <p:nvPr/>
        </p:nvCxnSpPr>
        <p:spPr>
          <a:xfrm>
            <a:off x="2270638" y="3001500"/>
            <a:ext cx="0" cy="405900"/>
          </a:xfrm>
          <a:prstGeom prst="straightConnector1">
            <a:avLst/>
          </a:prstGeom>
          <a:noFill/>
          <a:ln cap="flat" cmpd="sng" w="9525">
            <a:solidFill>
              <a:srgbClr val="DEFC52"/>
            </a:solidFill>
            <a:prstDash val="solid"/>
            <a:round/>
            <a:headEnd len="med" w="med" type="none"/>
            <a:tailEnd len="med" w="med" type="none"/>
          </a:ln>
        </p:spPr>
      </p:cxnSp>
      <p:sp>
        <p:nvSpPr>
          <p:cNvPr id="727" name="Google Shape;727;p96"/>
          <p:cNvSpPr txBox="1"/>
          <p:nvPr/>
        </p:nvSpPr>
        <p:spPr>
          <a:xfrm>
            <a:off x="2690573" y="26419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Corrección </a:t>
            </a:r>
            <a:r>
              <a:rPr lang="es" sz="1350">
                <a:solidFill>
                  <a:schemeClr val="dk1"/>
                </a:solidFill>
                <a:latin typeface="DM Sans"/>
                <a:ea typeface="DM Sans"/>
                <a:cs typeface="DM Sans"/>
                <a:sym typeface="DM Sans"/>
              </a:rPr>
              <a:t>de todos los errores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728" name="Google Shape;728;p96"/>
          <p:cNvSpPr txBox="1"/>
          <p:nvPr/>
        </p:nvSpPr>
        <p:spPr>
          <a:xfrm>
            <a:off x="2690573" y="3128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Refactorización </a:t>
            </a:r>
            <a:r>
              <a:rPr lang="es" sz="1350">
                <a:solidFill>
                  <a:schemeClr val="dk1"/>
                </a:solidFill>
                <a:latin typeface="DM Sans"/>
                <a:ea typeface="DM Sans"/>
                <a:cs typeface="DM Sans"/>
                <a:sym typeface="DM Sans"/>
              </a:rPr>
              <a:t>del código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grpSp>
        <p:nvGrpSpPr>
          <p:cNvPr id="729" name="Google Shape;729;p96"/>
          <p:cNvGrpSpPr/>
          <p:nvPr/>
        </p:nvGrpSpPr>
        <p:grpSpPr>
          <a:xfrm>
            <a:off x="2172088" y="3883275"/>
            <a:ext cx="197100" cy="197100"/>
            <a:chOff x="2172088" y="3661775"/>
            <a:chExt cx="197100" cy="197100"/>
          </a:xfrm>
        </p:grpSpPr>
        <p:sp>
          <p:nvSpPr>
            <p:cNvPr id="730" name="Google Shape;730;p9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9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96"/>
          <p:cNvSpPr txBox="1"/>
          <p:nvPr/>
        </p:nvSpPr>
        <p:spPr>
          <a:xfrm>
            <a:off x="2690573" y="36816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Propiedad de código</a:t>
            </a:r>
            <a:r>
              <a:rPr b="1" lang="es" sz="1350">
                <a:solidFill>
                  <a:schemeClr val="dk1"/>
                </a:solidFill>
                <a:latin typeface="DM Sans"/>
                <a:ea typeface="DM Sans"/>
                <a:cs typeface="DM Sans"/>
                <a:sym typeface="DM Sans"/>
              </a:rPr>
              <a:t> compartida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733" name="Google Shape;733;p96"/>
          <p:cNvSpPr txBox="1"/>
          <p:nvPr/>
        </p:nvSpPr>
        <p:spPr>
          <a:xfrm>
            <a:off x="2690573" y="41979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Simplicidad </a:t>
            </a:r>
            <a:r>
              <a:rPr lang="es" sz="1350">
                <a:solidFill>
                  <a:schemeClr val="dk1"/>
                </a:solidFill>
                <a:latin typeface="DM Sans"/>
                <a:ea typeface="DM Sans"/>
                <a:cs typeface="DM Sans"/>
                <a:sym typeface="DM Sans"/>
              </a:rPr>
              <a:t>en el código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grpSp>
        <p:nvGrpSpPr>
          <p:cNvPr id="734" name="Google Shape;734;p96"/>
          <p:cNvGrpSpPr/>
          <p:nvPr/>
        </p:nvGrpSpPr>
        <p:grpSpPr>
          <a:xfrm>
            <a:off x="2172088" y="4281975"/>
            <a:ext cx="197100" cy="197100"/>
            <a:chOff x="2172088" y="3661775"/>
            <a:chExt cx="197100" cy="197100"/>
          </a:xfrm>
        </p:grpSpPr>
        <p:sp>
          <p:nvSpPr>
            <p:cNvPr id="735" name="Google Shape;735;p9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7" name="Google Shape;737;p96"/>
          <p:cNvCxnSpPr>
            <a:endCxn id="730" idx="0"/>
          </p:cNvCxnSpPr>
          <p:nvPr/>
        </p:nvCxnSpPr>
        <p:spPr>
          <a:xfrm>
            <a:off x="2265538" y="3588075"/>
            <a:ext cx="5100" cy="295200"/>
          </a:xfrm>
          <a:prstGeom prst="straightConnector1">
            <a:avLst/>
          </a:prstGeom>
          <a:noFill/>
          <a:ln cap="flat" cmpd="sng" w="9525">
            <a:solidFill>
              <a:srgbClr val="DEFC52"/>
            </a:solidFill>
            <a:prstDash val="solid"/>
            <a:round/>
            <a:headEnd len="med" w="med" type="none"/>
            <a:tailEnd len="med" w="med" type="none"/>
          </a:ln>
        </p:spPr>
      </p:cxnSp>
      <p:cxnSp>
        <p:nvCxnSpPr>
          <p:cNvPr id="738" name="Google Shape;738;p96"/>
          <p:cNvCxnSpPr/>
          <p:nvPr/>
        </p:nvCxnSpPr>
        <p:spPr>
          <a:xfrm>
            <a:off x="2270638" y="4010400"/>
            <a:ext cx="5100" cy="295200"/>
          </a:xfrm>
          <a:prstGeom prst="straightConnector1">
            <a:avLst/>
          </a:prstGeom>
          <a:noFill/>
          <a:ln cap="flat" cmpd="sng" w="9525">
            <a:solidFill>
              <a:srgbClr val="DEFC52"/>
            </a:solidFill>
            <a:prstDash val="solid"/>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7"/>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Algunos conceptos claves</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grpSp>
        <p:nvGrpSpPr>
          <p:cNvPr id="748" name="Google Shape;748;p98"/>
          <p:cNvGrpSpPr/>
          <p:nvPr/>
        </p:nvGrpSpPr>
        <p:grpSpPr>
          <a:xfrm>
            <a:off x="473370" y="619431"/>
            <a:ext cx="738905" cy="738905"/>
            <a:chOff x="575612" y="1950748"/>
            <a:chExt cx="431100" cy="431100"/>
          </a:xfrm>
        </p:grpSpPr>
        <p:sp>
          <p:nvSpPr>
            <p:cNvPr id="749" name="Google Shape;749;p9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0" name="Google Shape;750;p9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751" name="Google Shape;751;p9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752" name="Google Shape;752;p98"/>
          <p:cNvSpPr txBox="1"/>
          <p:nvPr/>
        </p:nvSpPr>
        <p:spPr>
          <a:xfrm>
            <a:off x="473350" y="1626100"/>
            <a:ext cx="814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Dato vs. Información</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b="1" lang="es" sz="2700">
                <a:solidFill>
                  <a:srgbClr val="B7B7B7"/>
                </a:solidFill>
                <a:latin typeface="DM Sans"/>
                <a:ea typeface="DM Sans"/>
                <a:cs typeface="DM Sans"/>
                <a:sym typeface="DM Sans"/>
              </a:rPr>
              <a:t>¿Datos e información son sinónimos? ¿Por qué?</a:t>
            </a:r>
            <a:endParaRPr b="1" sz="2700">
              <a:solidFill>
                <a:srgbClr val="B7B7B7"/>
              </a:solidFill>
              <a:latin typeface="DM Sans"/>
              <a:ea typeface="DM Sans"/>
              <a:cs typeface="DM Sans"/>
              <a:sym typeface="DM Sans"/>
            </a:endParaRPr>
          </a:p>
        </p:txBody>
      </p:sp>
      <p:sp>
        <p:nvSpPr>
          <p:cNvPr id="753" name="Google Shape;753;p98"/>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83AEFB"/>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Datos vs. Información</a:t>
            </a:r>
            <a:endParaRPr b="1" sz="4000">
              <a:solidFill>
                <a:schemeClr val="dk1"/>
              </a:solidFill>
              <a:latin typeface="DM Sans"/>
              <a:ea typeface="DM Sans"/>
              <a:cs typeface="DM Sans"/>
              <a:sym typeface="DM Sans"/>
            </a:endParaRPr>
          </a:p>
        </p:txBody>
      </p:sp>
      <p:sp>
        <p:nvSpPr>
          <p:cNvPr id="759" name="Google Shape;759;p99"/>
          <p:cNvSpPr txBox="1"/>
          <p:nvPr/>
        </p:nvSpPr>
        <p:spPr>
          <a:xfrm>
            <a:off x="2288750" y="2703825"/>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Datos</a:t>
            </a:r>
            <a:endParaRPr b="1">
              <a:latin typeface="DM Sans"/>
              <a:ea typeface="DM Sans"/>
              <a:cs typeface="DM Sans"/>
              <a:sym typeface="DM Sans"/>
            </a:endParaRPr>
          </a:p>
        </p:txBody>
      </p:sp>
      <p:sp>
        <p:nvSpPr>
          <p:cNvPr id="760" name="Google Shape;760;p99"/>
          <p:cNvSpPr txBox="1"/>
          <p:nvPr/>
        </p:nvSpPr>
        <p:spPr>
          <a:xfrm>
            <a:off x="5092188" y="2703825"/>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Información</a:t>
            </a:r>
            <a:endParaRPr b="1">
              <a:latin typeface="DM Sans"/>
              <a:ea typeface="DM Sans"/>
              <a:cs typeface="DM Sans"/>
              <a:sym typeface="DM Sans"/>
            </a:endParaRPr>
          </a:p>
        </p:txBody>
      </p:sp>
      <p:cxnSp>
        <p:nvCxnSpPr>
          <p:cNvPr id="761" name="Google Shape;761;p99"/>
          <p:cNvCxnSpPr>
            <a:stCxn id="762" idx="6"/>
            <a:endCxn id="763" idx="2"/>
          </p:cNvCxnSpPr>
          <p:nvPr/>
        </p:nvCxnSpPr>
        <p:spPr>
          <a:xfrm>
            <a:off x="3616713" y="2191804"/>
            <a:ext cx="1960200" cy="0"/>
          </a:xfrm>
          <a:prstGeom prst="straightConnector1">
            <a:avLst/>
          </a:prstGeom>
          <a:noFill/>
          <a:ln cap="flat" cmpd="sng" w="9525">
            <a:solidFill>
              <a:srgbClr val="EAFF6A"/>
            </a:solidFill>
            <a:prstDash val="solid"/>
            <a:round/>
            <a:headEnd len="med" w="med" type="none"/>
            <a:tailEnd len="med" w="med" type="none"/>
          </a:ln>
        </p:spPr>
      </p:cxnSp>
      <p:sp>
        <p:nvSpPr>
          <p:cNvPr id="764" name="Google Shape;764;p99"/>
          <p:cNvSpPr txBox="1"/>
          <p:nvPr/>
        </p:nvSpPr>
        <p:spPr>
          <a:xfrm>
            <a:off x="2347725" y="3130350"/>
            <a:ext cx="1950900" cy="134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Característica o atributo sin procesamiento, el cual no informa nada por sí solo.</a:t>
            </a:r>
            <a:endParaRPr sz="1350">
              <a:latin typeface="DM Sans"/>
              <a:ea typeface="DM Sans"/>
              <a:cs typeface="DM Sans"/>
              <a:sym typeface="DM Sans"/>
            </a:endParaRPr>
          </a:p>
        </p:txBody>
      </p:sp>
      <p:sp>
        <p:nvSpPr>
          <p:cNvPr id="765" name="Google Shape;765;p99"/>
          <p:cNvSpPr txBox="1"/>
          <p:nvPr/>
        </p:nvSpPr>
        <p:spPr>
          <a:xfrm>
            <a:off x="5092188" y="3130350"/>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Unión de datos procesados, que se complementan para informar un hecho.</a:t>
            </a:r>
            <a:endParaRPr sz="1350">
              <a:latin typeface="DM Sans"/>
              <a:ea typeface="DM Sans"/>
              <a:cs typeface="DM Sans"/>
              <a:sym typeface="DM Sans"/>
            </a:endParaRPr>
          </a:p>
        </p:txBody>
      </p:sp>
      <p:pic>
        <p:nvPicPr>
          <p:cNvPr id="766" name="Google Shape;766;p99"/>
          <p:cNvPicPr preferRelativeResize="0"/>
          <p:nvPr/>
        </p:nvPicPr>
        <p:blipFill rotWithShape="1">
          <a:blip r:embed="rId3">
            <a:alphaModFix/>
          </a:blip>
          <a:srcRect b="0" l="0" r="0" t="0"/>
          <a:stretch/>
        </p:blipFill>
        <p:spPr>
          <a:xfrm>
            <a:off x="2833491" y="1771213"/>
            <a:ext cx="696759" cy="841137"/>
          </a:xfrm>
          <a:prstGeom prst="rect">
            <a:avLst/>
          </a:prstGeom>
          <a:noFill/>
          <a:ln cap="flat" cmpd="sng" w="38100">
            <a:solidFill>
              <a:srgbClr val="EAFF6A"/>
            </a:solidFill>
            <a:prstDash val="solid"/>
            <a:round/>
            <a:headEnd len="sm" w="sm" type="none"/>
            <a:tailEnd len="sm" w="sm" type="none"/>
          </a:ln>
        </p:spPr>
      </p:pic>
      <p:pic>
        <p:nvPicPr>
          <p:cNvPr id="767" name="Google Shape;767;p99"/>
          <p:cNvPicPr preferRelativeResize="0"/>
          <p:nvPr/>
        </p:nvPicPr>
        <p:blipFill rotWithShape="1">
          <a:blip r:embed="rId4">
            <a:alphaModFix/>
          </a:blip>
          <a:srcRect b="0" l="0" r="0" t="0"/>
          <a:stretch/>
        </p:blipFill>
        <p:spPr>
          <a:xfrm>
            <a:off x="5457350" y="1858224"/>
            <a:ext cx="1229881" cy="667150"/>
          </a:xfrm>
          <a:prstGeom prst="rect">
            <a:avLst/>
          </a:prstGeom>
          <a:noFill/>
          <a:ln cap="flat" cmpd="sng" w="38100">
            <a:solidFill>
              <a:srgbClr val="EAFF6A"/>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0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00"/>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Datos</a:t>
            </a:r>
            <a:endParaRPr b="1" sz="4000">
              <a:solidFill>
                <a:schemeClr val="dk1"/>
              </a:solidFill>
              <a:latin typeface="DM Sans"/>
              <a:ea typeface="DM Sans"/>
              <a:cs typeface="DM Sans"/>
              <a:sym typeface="DM Sans"/>
            </a:endParaRPr>
          </a:p>
        </p:txBody>
      </p:sp>
      <p:sp>
        <p:nvSpPr>
          <p:cNvPr id="774" name="Google Shape;774;p100"/>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 dato es un </a:t>
            </a:r>
            <a:r>
              <a:rPr lang="es" sz="1350">
                <a:highlight>
                  <a:srgbClr val="EA90FF"/>
                </a:highlight>
                <a:latin typeface="DM Sans"/>
                <a:ea typeface="DM Sans"/>
                <a:cs typeface="DM Sans"/>
                <a:sym typeface="DM Sans"/>
              </a:rPr>
              <a:t>conjunto discreto, de factores objetivos sobre un hecho real.</a:t>
            </a:r>
            <a:r>
              <a:rPr lang="es" sz="1350">
                <a:latin typeface="DM Sans"/>
                <a:ea typeface="DM Sans"/>
                <a:cs typeface="DM Sans"/>
                <a:sym typeface="DM Sans"/>
              </a:rPr>
              <a:t> Dentro de un contexto empresarial, el concepto de dato es definido como un registro de transacciones. </a:t>
            </a:r>
            <a:r>
              <a:rPr b="1" lang="es" sz="1350">
                <a:latin typeface="DM Sans"/>
                <a:ea typeface="DM Sans"/>
                <a:cs typeface="DM Sans"/>
                <a:sym typeface="DM Sans"/>
              </a:rPr>
              <a:t>Un dato no dice nada sobre el por qué de las cosas y por sí mismo tiene poca o ninguna relevancia o propósito</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75" name="Google Shape;775;p100"/>
          <p:cNvPicPr preferRelativeResize="0"/>
          <p:nvPr/>
        </p:nvPicPr>
        <p:blipFill rotWithShape="1">
          <a:blip r:embed="rId3">
            <a:alphaModFix/>
          </a:blip>
          <a:srcRect b="0" l="0" r="0" t="0"/>
          <a:stretch/>
        </p:blipFill>
        <p:spPr>
          <a:xfrm>
            <a:off x="1362500" y="1668225"/>
            <a:ext cx="1807050" cy="1807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01"/>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Información</a:t>
            </a:r>
            <a:endParaRPr b="1" sz="4000">
              <a:solidFill>
                <a:schemeClr val="dk1"/>
              </a:solidFill>
              <a:latin typeface="DM Sans"/>
              <a:ea typeface="DM Sans"/>
              <a:cs typeface="DM Sans"/>
              <a:sym typeface="DM Sans"/>
            </a:endParaRPr>
          </a:p>
        </p:txBody>
      </p:sp>
      <p:sp>
        <p:nvSpPr>
          <p:cNvPr id="782" name="Google Shape;782;p101"/>
          <p:cNvSpPr txBox="1"/>
          <p:nvPr/>
        </p:nvSpPr>
        <p:spPr>
          <a:xfrm>
            <a:off x="3649500" y="2211613"/>
            <a:ext cx="4987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 diferencia de los datos, </a:t>
            </a:r>
            <a:r>
              <a:rPr lang="es" sz="1350">
                <a:highlight>
                  <a:srgbClr val="EA90FF"/>
                </a:highlight>
                <a:latin typeface="DM Sans"/>
                <a:ea typeface="DM Sans"/>
                <a:cs typeface="DM Sans"/>
                <a:sym typeface="DM Sans"/>
              </a:rPr>
              <a:t>la información tiene significado, relevancia y propósito</a:t>
            </a:r>
            <a:r>
              <a:rPr lang="es" sz="1350">
                <a:latin typeface="DM Sans"/>
                <a:ea typeface="DM Sans"/>
                <a:cs typeface="DM Sans"/>
                <a:sym typeface="DM Sans"/>
              </a:rPr>
              <a:t>. No solo puede formar potencialmente a quien la recibe, sino que está organizada para algún propósito. Los datos se convierten en información cuando su creador les añade significado. </a:t>
            </a:r>
            <a:r>
              <a:rPr b="1" lang="es" sz="1350">
                <a:latin typeface="DM Sans"/>
                <a:ea typeface="DM Sans"/>
                <a:cs typeface="DM Sans"/>
                <a:sym typeface="DM Sans"/>
              </a:rPr>
              <a:t>Transformamos datos en información añadiéndoles valor en diversos sentidos</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83" name="Google Shape;783;p101"/>
          <p:cNvPicPr preferRelativeResize="0"/>
          <p:nvPr/>
        </p:nvPicPr>
        <p:blipFill rotWithShape="1">
          <a:blip r:embed="rId3">
            <a:alphaModFix/>
          </a:blip>
          <a:srcRect b="0" l="0" r="0" t="0"/>
          <a:stretch/>
        </p:blipFill>
        <p:spPr>
          <a:xfrm>
            <a:off x="1094405" y="1558963"/>
            <a:ext cx="2025574" cy="20255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Pirámide de la sabiduría</a:t>
            </a:r>
            <a:endParaRPr b="1" sz="4000">
              <a:solidFill>
                <a:schemeClr val="dk1"/>
              </a:solidFill>
              <a:latin typeface="DM Sans"/>
              <a:ea typeface="DM Sans"/>
              <a:cs typeface="DM Sans"/>
              <a:sym typeface="DM Sans"/>
            </a:endParaRPr>
          </a:p>
        </p:txBody>
      </p:sp>
      <p:sp>
        <p:nvSpPr>
          <p:cNvPr id="790" name="Google Shape;790;p102"/>
          <p:cNvSpPr txBox="1"/>
          <p:nvPr/>
        </p:nvSpPr>
        <p:spPr>
          <a:xfrm>
            <a:off x="3649500" y="2397863"/>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Esta pirámide nos permite </a:t>
            </a:r>
            <a:r>
              <a:rPr lang="es" sz="1350">
                <a:highlight>
                  <a:srgbClr val="EA90FF"/>
                </a:highlight>
                <a:latin typeface="DM Sans"/>
                <a:ea typeface="DM Sans"/>
                <a:cs typeface="DM Sans"/>
                <a:sym typeface="DM Sans"/>
              </a:rPr>
              <a:t>establecer una jerarquía entre datos, información, conocimiento y sabiduría</a:t>
            </a:r>
            <a:r>
              <a:rPr lang="es" sz="1350">
                <a:latin typeface="DM Sans"/>
                <a:ea typeface="DM Sans"/>
                <a:cs typeface="DM Sans"/>
                <a:sym typeface="DM Sans"/>
              </a:rPr>
              <a:t>, colocando los datos en su parte más baja y la sabiduría en la más alta, o de más valor, justamente aspirando a alcanzar la sabiduría dentro de una estrategia de aplicación de datos.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descr="La pirámide del conocimiento: Apuntes para una reflexión" id="791" name="Google Shape;791;p102"/>
          <p:cNvPicPr preferRelativeResize="0"/>
          <p:nvPr/>
        </p:nvPicPr>
        <p:blipFill rotWithShape="1">
          <a:blip r:embed="rId3">
            <a:alphaModFix/>
          </a:blip>
          <a:srcRect b="0" l="0" r="0" t="0"/>
          <a:stretch/>
        </p:blipFill>
        <p:spPr>
          <a:xfrm>
            <a:off x="497800" y="1234090"/>
            <a:ext cx="3020475" cy="2675326"/>
          </a:xfrm>
          <a:prstGeom prst="rect">
            <a:avLst/>
          </a:prstGeom>
          <a:noFill/>
          <a:ln>
            <a:noFill/>
          </a:ln>
        </p:spPr>
      </p:pic>
      <p:sp>
        <p:nvSpPr>
          <p:cNvPr id="792" name="Google Shape;792;p102"/>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Fuente: </a:t>
            </a:r>
            <a:r>
              <a:rPr lang="es" sz="1100">
                <a:solidFill>
                  <a:srgbClr val="83AEFB"/>
                </a:solidFill>
                <a:latin typeface="DM Sans"/>
                <a:ea typeface="DM Sans"/>
                <a:cs typeface="DM Sans"/>
                <a:sym typeface="DM Sans"/>
              </a:rPr>
              <a:t>Soulim Proveledge</a:t>
            </a:r>
            <a:endParaRPr i="1" sz="1100" u="sng">
              <a:solidFill>
                <a:srgbClr val="83AEFB"/>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0"/>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0"/>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149" name="Google Shape;149;p40"/>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Convivencia</a:t>
            </a:r>
            <a:endParaRPr b="1" sz="4000">
              <a:solidFill>
                <a:schemeClr val="dk1"/>
              </a:solidFill>
              <a:latin typeface="DM Sans"/>
              <a:ea typeface="DM Sans"/>
              <a:cs typeface="DM Sans"/>
              <a:sym typeface="DM Sans"/>
            </a:endParaRPr>
          </a:p>
        </p:txBody>
      </p:sp>
      <p:sp>
        <p:nvSpPr>
          <p:cNvPr id="150" name="Google Shape;150;p40"/>
          <p:cNvSpPr txBox="1"/>
          <p:nvPr/>
        </p:nvSpPr>
        <p:spPr>
          <a:xfrm>
            <a:off x="473350" y="1908175"/>
            <a:ext cx="3834600" cy="2260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Conoce aquí nuestro </a:t>
            </a:r>
            <a:r>
              <a:rPr lang="es" sz="1350" u="sng">
                <a:solidFill>
                  <a:srgbClr val="83AEFB"/>
                </a:solidFill>
                <a:latin typeface="DM Sans"/>
                <a:ea typeface="DM Sans"/>
                <a:cs typeface="DM Sans"/>
                <a:sym typeface="DM Sans"/>
                <a:hlinkClick r:id="rId3">
                  <a:extLst>
                    <a:ext uri="{A12FA001-AC4F-418D-AE19-62706E023703}">
                      <ahyp:hlinkClr val="tx"/>
                    </a:ext>
                  </a:extLst>
                </a:hlinkClick>
              </a:rPr>
              <a:t>código de conducta</a:t>
            </a:r>
            <a:r>
              <a:rPr lang="es" sz="1350">
                <a:solidFill>
                  <a:schemeClr val="dk1"/>
                </a:solidFill>
                <a:latin typeface="DM Sans"/>
                <a:ea typeface="DM Sans"/>
                <a:cs typeface="DM Sans"/>
                <a:sym typeface="DM Sans"/>
              </a:rPr>
              <a:t> y ayúdanos a generar un ambiente de clases súper ameno.</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Durante las clases, emplea los medios de comunicación oficiales para canalizar tus dudas, consultas y/o comentarios: </a:t>
            </a:r>
            <a:r>
              <a:rPr b="1" lang="es" sz="1350">
                <a:solidFill>
                  <a:schemeClr val="dk1"/>
                </a:solidFill>
                <a:latin typeface="DM Sans"/>
                <a:ea typeface="DM Sans"/>
                <a:cs typeface="DM Sans"/>
                <a:sym typeface="DM Sans"/>
              </a:rPr>
              <a:t>chat Zoom público y privado, y por el chat de la plataforma.</a:t>
            </a:r>
            <a:endParaRPr b="1" sz="1350">
              <a:latin typeface="DM Sans"/>
              <a:ea typeface="DM Sans"/>
              <a:cs typeface="DM Sans"/>
              <a:sym typeface="DM Sans"/>
            </a:endParaRPr>
          </a:p>
        </p:txBody>
      </p:sp>
      <p:sp>
        <p:nvSpPr>
          <p:cNvPr id="151" name="Google Shape;151;p40"/>
          <p:cNvSpPr txBox="1"/>
          <p:nvPr/>
        </p:nvSpPr>
        <p:spPr>
          <a:xfrm>
            <a:off x="4527575"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Ten en cuenta </a:t>
            </a:r>
            <a:r>
              <a:rPr lang="es" sz="1350" u="sng">
                <a:solidFill>
                  <a:schemeClr val="hlink"/>
                </a:solidFill>
                <a:latin typeface="DM Sans"/>
                <a:ea typeface="DM Sans"/>
                <a:cs typeface="DM Sans"/>
                <a:sym typeface="DM Sans"/>
                <a:hlinkClick r:id="rId4"/>
              </a:rPr>
              <a:t>las normas del </a:t>
            </a:r>
            <a:r>
              <a:rPr lang="es" sz="1350" u="sng">
                <a:solidFill>
                  <a:schemeClr val="hlink"/>
                </a:solidFill>
                <a:latin typeface="DM Sans"/>
                <a:ea typeface="DM Sans"/>
                <a:cs typeface="DM Sans"/>
                <a:sym typeface="DM Sans"/>
                <a:hlinkClick r:id="rId5"/>
              </a:rPr>
              <a:t>buen hablante y del buen oyente</a:t>
            </a:r>
            <a:r>
              <a:rPr lang="es" sz="1350">
                <a:solidFill>
                  <a:schemeClr val="dk1"/>
                </a:solidFill>
                <a:latin typeface="DM Sans"/>
                <a:ea typeface="DM Sans"/>
                <a:cs typeface="DM Sans"/>
                <a:sym typeface="DM Sans"/>
              </a:rPr>
              <a:t>, que nunca están de más. </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Verifica el estado de</a:t>
            </a:r>
            <a:r>
              <a:rPr b="1" lang="es" sz="1350">
                <a:solidFill>
                  <a:schemeClr val="dk1"/>
                </a:solidFill>
                <a:latin typeface="DM Sans"/>
                <a:ea typeface="DM Sans"/>
                <a:cs typeface="DM Sans"/>
                <a:sym typeface="DM Sans"/>
              </a:rPr>
              <a:t> la cámara y/o el micrófono</a:t>
            </a:r>
            <a:r>
              <a:rPr lang="es" sz="1350">
                <a:solidFill>
                  <a:schemeClr val="dk1"/>
                </a:solidFill>
                <a:latin typeface="DM Sans"/>
                <a:ea typeface="DM Sans"/>
                <a:cs typeface="DM Sans"/>
                <a:sym typeface="DM Sans"/>
              </a:rPr>
              <a:t> (on/off) de manera que esto no afecte la dinámica de la clase. </a:t>
            </a:r>
            <a:endParaRPr sz="1350">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98" name="Google Shape;798;p10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Python</a:t>
            </a:r>
            <a:endParaRPr b="1" sz="4000">
              <a:solidFill>
                <a:srgbClr val="EAFF6A"/>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0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a:t>
            </a:r>
            <a:endParaRPr b="1" sz="4000">
              <a:solidFill>
                <a:schemeClr val="dk1"/>
              </a:solidFill>
              <a:latin typeface="DM Sans"/>
              <a:ea typeface="DM Sans"/>
              <a:cs typeface="DM Sans"/>
              <a:sym typeface="DM Sans"/>
            </a:endParaRPr>
          </a:p>
        </p:txBody>
      </p:sp>
      <p:sp>
        <p:nvSpPr>
          <p:cNvPr id="810" name="Google Shape;810;p105"/>
          <p:cNvSpPr txBox="1"/>
          <p:nvPr/>
        </p:nvSpPr>
        <p:spPr>
          <a:xfrm>
            <a:off x="3649500" y="2211613"/>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a:t>
            </a:r>
            <a:r>
              <a:rPr lang="es" sz="1350">
                <a:highlight>
                  <a:schemeClr val="lt1"/>
                </a:highlight>
                <a:latin typeface="DM Sans"/>
                <a:ea typeface="DM Sans"/>
                <a:cs typeface="DM Sans"/>
                <a:sym typeface="DM Sans"/>
              </a:rPr>
              <a:t> </a:t>
            </a:r>
            <a:r>
              <a:rPr lang="es" sz="1350">
                <a:highlight>
                  <a:srgbClr val="EA90FF"/>
                </a:highlight>
                <a:latin typeface="DM Sans"/>
                <a:ea typeface="DM Sans"/>
                <a:cs typeface="DM Sans"/>
                <a:sym typeface="DM Sans"/>
              </a:rPr>
              <a:t>lenguaje de programación de código abierto, orientado a objetos, simple y fácil de entender</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Tiene una sintaxis sencilla que cuenta con una vasta biblioteca de herramientas, que hacen de Python un lenguaje de programación único.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 un </a:t>
            </a:r>
            <a:r>
              <a:rPr b="1" lang="es" sz="1350">
                <a:latin typeface="DM Sans"/>
                <a:ea typeface="DM Sans"/>
                <a:cs typeface="DM Sans"/>
                <a:sym typeface="DM Sans"/>
              </a:rPr>
              <a:t>lenguaje interpretado con tipado dinámico, multiparadigma y multiplataforma</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11" name="Google Shape;811;p105"/>
          <p:cNvPicPr preferRelativeResize="0"/>
          <p:nvPr/>
        </p:nvPicPr>
        <p:blipFill rotWithShape="1">
          <a:blip r:embed="rId3">
            <a:alphaModFix/>
          </a:blip>
          <a:srcRect b="17135" l="15595" r="17010" t="17831"/>
          <a:stretch/>
        </p:blipFill>
        <p:spPr>
          <a:xfrm>
            <a:off x="1150050" y="1596838"/>
            <a:ext cx="2020725" cy="1949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6"/>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¿Para qué se utiliza Python?</a:t>
            </a:r>
            <a:endParaRPr b="1" sz="4000">
              <a:solidFill>
                <a:schemeClr val="dk1"/>
              </a:solidFill>
              <a:latin typeface="DM Sans"/>
              <a:ea typeface="DM Sans"/>
              <a:cs typeface="DM Sans"/>
              <a:sym typeface="DM Sans"/>
            </a:endParaRPr>
          </a:p>
        </p:txBody>
      </p:sp>
      <p:sp>
        <p:nvSpPr>
          <p:cNvPr id="818" name="Google Shape;818;p106"/>
          <p:cNvSpPr txBox="1"/>
          <p:nvPr/>
        </p:nvSpPr>
        <p:spPr>
          <a:xfrm>
            <a:off x="3649500" y="2457488"/>
            <a:ext cx="49872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Inteligencia Artificial</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Big Data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Data Science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Frameworks de Pruebas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Desarrollo Web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Nosotros en este curso nos centraremos en la parte web del desarrollo.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19" name="Google Shape;819;p106"/>
          <p:cNvPicPr preferRelativeResize="0"/>
          <p:nvPr/>
        </p:nvPicPr>
        <p:blipFill rotWithShape="1">
          <a:blip r:embed="rId3">
            <a:alphaModFix/>
          </a:blip>
          <a:srcRect b="17135" l="15595" r="17010" t="17831"/>
          <a:stretch/>
        </p:blipFill>
        <p:spPr>
          <a:xfrm>
            <a:off x="1150050" y="1596838"/>
            <a:ext cx="2020725" cy="19498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PYTHON</a:t>
            </a:r>
            <a:endParaRPr>
              <a:latin typeface="DM Sans"/>
              <a:ea typeface="DM Sans"/>
              <a:cs typeface="DM Sans"/>
              <a:sym typeface="DM Sans"/>
            </a:endParaRPr>
          </a:p>
        </p:txBody>
      </p:sp>
      <p:graphicFrame>
        <p:nvGraphicFramePr>
          <p:cNvPr id="825" name="Google Shape;825;p107"/>
          <p:cNvGraphicFramePr/>
          <p:nvPr/>
        </p:nvGraphicFramePr>
        <p:xfrm>
          <a:off x="1807350" y="1394650"/>
          <a:ext cx="3000000" cy="3000000"/>
        </p:xfrm>
        <a:graphic>
          <a:graphicData uri="http://schemas.openxmlformats.org/drawingml/2006/table">
            <a:tbl>
              <a:tblPr>
                <a:noFill/>
                <a:tableStyleId>{0434770D-4220-4274-99A1-C326FF133B85}</a:tableStyleId>
              </a:tblPr>
              <a:tblGrid>
                <a:gridCol w="2265725"/>
                <a:gridCol w="3263550"/>
              </a:tblGrid>
              <a:tr h="405900">
                <a:tc>
                  <a:txBody>
                    <a:bodyPr/>
                    <a:lstStyle/>
                    <a:p>
                      <a:pPr indent="0" lvl="0" marL="0" rtl="0" algn="ctr">
                        <a:spcBef>
                          <a:spcPts val="0"/>
                        </a:spcBef>
                        <a:spcAft>
                          <a:spcPts val="0"/>
                        </a:spcAft>
                        <a:buNone/>
                      </a:pPr>
                      <a:r>
                        <a:rPr b="1" lang="es" sz="1350">
                          <a:latin typeface="DM Sans"/>
                          <a:ea typeface="DM Sans"/>
                          <a:cs typeface="DM Sans"/>
                          <a:sym typeface="DM Sans"/>
                        </a:rPr>
                        <a:t>Ventajas</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Desventajas</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 sz="1200">
                          <a:latin typeface="DM Sans"/>
                          <a:ea typeface="DM Sans"/>
                          <a:cs typeface="DM Sans"/>
                          <a:sym typeface="DM Sans"/>
                        </a:rPr>
                        <a:t>Fácil de aprender</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Problemas con hosting</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Fácil de usar</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Lentitud en multithread</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Orientado a objetos</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200">
                          <a:solidFill>
                            <a:schemeClr val="dk1"/>
                          </a:solidFill>
                          <a:latin typeface="DM Sans"/>
                          <a:ea typeface="DM Sans"/>
                          <a:cs typeface="DM Sans"/>
                          <a:sym typeface="DM Sans"/>
                        </a:rPr>
                        <a:t>Lentitud de ejecución</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Software libre</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Portable</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Multiplataforma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Poderoso</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bl>
          </a:graphicData>
        </a:graphic>
      </p:graphicFrame>
      <p:sp>
        <p:nvSpPr>
          <p:cNvPr id="826" name="Google Shape;826;p107"/>
          <p:cNvSpPr/>
          <p:nvPr/>
        </p:nvSpPr>
        <p:spPr>
          <a:xfrm>
            <a:off x="457343" y="468298"/>
            <a:ext cx="431074" cy="431074"/>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p107"/>
          <p:cNvPicPr preferRelativeResize="0"/>
          <p:nvPr/>
        </p:nvPicPr>
        <p:blipFill>
          <a:blip r:embed="rId3">
            <a:alphaModFix/>
          </a:blip>
          <a:stretch>
            <a:fillRect/>
          </a:stretch>
        </p:blipFill>
        <p:spPr>
          <a:xfrm>
            <a:off x="481437" y="492376"/>
            <a:ext cx="382900" cy="382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08"/>
          <p:cNvSpPr txBox="1"/>
          <p:nvPr/>
        </p:nvSpPr>
        <p:spPr>
          <a:xfrm>
            <a:off x="1461300" y="20824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Entorno de programación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Google Colab</a:t>
            </a:r>
            <a:endParaRPr b="1" sz="4000">
              <a:solidFill>
                <a:schemeClr val="dk1"/>
              </a:solidFill>
              <a:latin typeface="DM Sans"/>
              <a:ea typeface="DM Sans"/>
              <a:cs typeface="DM Sans"/>
              <a:sym typeface="DM Sans"/>
            </a:endParaRPr>
          </a:p>
        </p:txBody>
      </p:sp>
      <p:sp>
        <p:nvSpPr>
          <p:cNvPr id="838" name="Google Shape;838;p109"/>
          <p:cNvSpPr txBox="1"/>
          <p:nvPr/>
        </p:nvSpPr>
        <p:spPr>
          <a:xfrm>
            <a:off x="457725" y="2211625"/>
            <a:ext cx="4730100" cy="194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programar con comodidad se suele instalar un IDE o editor de texto. En este curso les proponemos instalar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Visual Studio Code</a:t>
            </a:r>
            <a:r>
              <a:rPr lang="es" sz="1350">
                <a:solidFill>
                  <a:schemeClr val="dk1"/>
                </a:solidFill>
                <a:latin typeface="DM Sans"/>
                <a:ea typeface="DM Sans"/>
                <a:cs typeface="DM Sans"/>
                <a:sym typeface="DM Sans"/>
              </a:rPr>
              <a:t>; pero lo vamos a usar a partir de la clase 17. </a:t>
            </a:r>
            <a:br>
              <a:rPr lang="es"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0" lvl="0" marL="0" rtl="0" algn="l">
              <a:spcBef>
                <a:spcPts val="800"/>
              </a:spcBef>
              <a:spcAft>
                <a:spcPts val="800"/>
              </a:spcAft>
              <a:buClr>
                <a:schemeClr val="dk1"/>
              </a:buClr>
              <a:buSzPts val="1350"/>
              <a:buFont typeface="Arial"/>
              <a:buNone/>
            </a:pPr>
            <a:r>
              <a:rPr lang="es" sz="1350">
                <a:solidFill>
                  <a:schemeClr val="dk1"/>
                </a:solidFill>
                <a:latin typeface="DM Sans"/>
                <a:ea typeface="DM Sans"/>
                <a:cs typeface="DM Sans"/>
                <a:sym typeface="DM Sans"/>
              </a:rPr>
              <a:t>👉 Por ahora trabajaremos con un entorno de </a:t>
            </a:r>
            <a:r>
              <a:rPr b="1" lang="es" sz="1350">
                <a:solidFill>
                  <a:schemeClr val="dk1"/>
                </a:solidFill>
                <a:latin typeface="DM Sans"/>
                <a:ea typeface="DM Sans"/>
                <a:cs typeface="DM Sans"/>
                <a:sym typeface="DM Sans"/>
              </a:rPr>
              <a:t>Google</a:t>
            </a:r>
            <a:r>
              <a:rPr lang="es" sz="1350">
                <a:solidFill>
                  <a:schemeClr val="dk1"/>
                </a:solidFill>
                <a:latin typeface="DM Sans"/>
                <a:ea typeface="DM Sans"/>
                <a:cs typeface="DM Sans"/>
                <a:sym typeface="DM Sans"/>
              </a:rPr>
              <a:t> para enfocarnos solo en la programación, este entorno se llama </a:t>
            </a:r>
            <a:r>
              <a:rPr b="1" lang="es" sz="1350">
                <a:solidFill>
                  <a:schemeClr val="dk1"/>
                </a:solidFill>
                <a:latin typeface="DM Sans"/>
                <a:ea typeface="DM Sans"/>
                <a:cs typeface="DM Sans"/>
                <a:sym typeface="DM Sans"/>
              </a:rPr>
              <a:t>Colab</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839" name="Google Shape;839;p109"/>
          <p:cNvPicPr preferRelativeResize="0"/>
          <p:nvPr/>
        </p:nvPicPr>
        <p:blipFill>
          <a:blip r:embed="rId4">
            <a:alphaModFix/>
          </a:blip>
          <a:stretch>
            <a:fillRect/>
          </a:stretch>
        </p:blipFill>
        <p:spPr>
          <a:xfrm>
            <a:off x="5723775" y="1504950"/>
            <a:ext cx="2133600" cy="2133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Colab?</a:t>
            </a:r>
            <a:endParaRPr b="1" sz="4000">
              <a:solidFill>
                <a:schemeClr val="dk1"/>
              </a:solidFill>
              <a:latin typeface="DM Sans"/>
              <a:ea typeface="DM Sans"/>
              <a:cs typeface="DM Sans"/>
              <a:sym typeface="DM Sans"/>
            </a:endParaRPr>
          </a:p>
        </p:txBody>
      </p:sp>
      <p:sp>
        <p:nvSpPr>
          <p:cNvPr id="845" name="Google Shape;845;p11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Colab, o también conocido como “</a:t>
            </a:r>
            <a:r>
              <a:rPr b="1" lang="es" sz="1350">
                <a:latin typeface="DM Sans"/>
                <a:ea typeface="DM Sans"/>
                <a:cs typeface="DM Sans"/>
                <a:sym typeface="DM Sans"/>
              </a:rPr>
              <a:t>Google Colaboratory</a:t>
            </a:r>
            <a:r>
              <a:rPr lang="es" sz="1350">
                <a:latin typeface="DM Sans"/>
                <a:ea typeface="DM Sans"/>
                <a:cs typeface="DM Sans"/>
                <a:sym typeface="DM Sans"/>
              </a:rPr>
              <a:t>", </a:t>
            </a:r>
            <a:r>
              <a:rPr lang="es" sz="1350">
                <a:highlight>
                  <a:srgbClr val="EA90FF"/>
                </a:highlight>
                <a:latin typeface="DM Sans"/>
                <a:ea typeface="DM Sans"/>
                <a:cs typeface="DM Sans"/>
                <a:sym typeface="DM Sans"/>
              </a:rPr>
              <a:t>nos permite escribir y ejecutar código de Python en nuestro navegador</a:t>
            </a:r>
            <a:r>
              <a:rPr lang="es" sz="1350">
                <a:latin typeface="DM Sans"/>
                <a:ea typeface="DM Sans"/>
                <a:cs typeface="DM Sans"/>
                <a:sym typeface="DM Sans"/>
              </a:rPr>
              <a:t>, con algunas características particulares como: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846" name="Google Shape;846;p110"/>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No es requerido realizar ninguna instalación o configuración local del entorno de trabajo.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Acceso gratuito a GPU que nos ofrece Google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Facilidad para compartir y realizar programación “colaborativa”.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pSp>
        <p:nvGrpSpPr>
          <p:cNvPr id="851" name="Google Shape;851;p111"/>
          <p:cNvGrpSpPr/>
          <p:nvPr/>
        </p:nvGrpSpPr>
        <p:grpSpPr>
          <a:xfrm>
            <a:off x="4202556" y="994173"/>
            <a:ext cx="738900" cy="738900"/>
            <a:chOff x="974706" y="2467173"/>
            <a:chExt cx="738900" cy="738900"/>
          </a:xfrm>
        </p:grpSpPr>
        <p:sp>
          <p:nvSpPr>
            <p:cNvPr id="852" name="Google Shape;852;p11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11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54" name="Google Shape;854;p11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¿Cuánto aprendiste?</a:t>
            </a:r>
            <a:endParaRPr b="1" sz="4000">
              <a:solidFill>
                <a:schemeClr val="dk1"/>
              </a:solidFill>
              <a:highlight>
                <a:srgbClr val="EAFF6A"/>
              </a:highlight>
              <a:latin typeface="DM Sans"/>
              <a:ea typeface="DM Sans"/>
              <a:cs typeface="DM Sans"/>
              <a:sym typeface="DM Sans"/>
            </a:endParaRPr>
          </a:p>
        </p:txBody>
      </p:sp>
      <p:sp>
        <p:nvSpPr>
          <p:cNvPr id="855" name="Google Shape;855;p11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856" name="Google Shape;856;p111"/>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Realizaremos un repaso por los temas más importantes de la clase</a:t>
            </a:r>
            <a:endParaRPr sz="2000">
              <a:solidFill>
                <a:srgbClr val="999999"/>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grpSp>
        <p:nvGrpSpPr>
          <p:cNvPr id="861" name="Google Shape;861;p112"/>
          <p:cNvGrpSpPr/>
          <p:nvPr/>
        </p:nvGrpSpPr>
        <p:grpSpPr>
          <a:xfrm>
            <a:off x="457347" y="468297"/>
            <a:ext cx="431074" cy="431074"/>
            <a:chOff x="974706" y="2467173"/>
            <a:chExt cx="738900" cy="738900"/>
          </a:xfrm>
        </p:grpSpPr>
        <p:sp>
          <p:nvSpPr>
            <p:cNvPr id="862" name="Google Shape;862;p11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3" name="Google Shape;863;p11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64" name="Google Shape;864;p112"/>
          <p:cNvSpPr txBox="1"/>
          <p:nvPr/>
        </p:nvSpPr>
        <p:spPr>
          <a:xfrm>
            <a:off x="501450" y="1081750"/>
            <a:ext cx="5779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000000"/>
              </a:buClr>
              <a:buSzPts val="1100"/>
              <a:buFont typeface="Arial"/>
              <a:buNone/>
            </a:pPr>
            <a:r>
              <a:rPr b="1" lang="es" sz="4000">
                <a:solidFill>
                  <a:schemeClr val="dk1"/>
                </a:solidFill>
                <a:latin typeface="DM Sans"/>
                <a:ea typeface="DM Sans"/>
                <a:cs typeface="DM Sans"/>
                <a:sym typeface="DM Sans"/>
              </a:rPr>
              <a:t>¿Cuánto aprendiste?</a:t>
            </a:r>
            <a:endParaRPr b="1" sz="4000">
              <a:solidFill>
                <a:schemeClr val="dk1"/>
              </a:solidFill>
              <a:latin typeface="DM Sans"/>
              <a:ea typeface="DM Sans"/>
              <a:cs typeface="DM Sans"/>
              <a:sym typeface="DM Sans"/>
            </a:endParaRPr>
          </a:p>
        </p:txBody>
      </p:sp>
      <p:pic>
        <p:nvPicPr>
          <p:cNvPr id="865" name="Google Shape;865;p11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66" name="Google Shape;866;p112"/>
          <p:cNvSpPr txBox="1"/>
          <p:nvPr/>
        </p:nvSpPr>
        <p:spPr>
          <a:xfrm>
            <a:off x="501450" y="2003025"/>
            <a:ext cx="4212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 manera individual, realizaremos un repaso por los temas más importantes de la clase de hoy. Para ello, deberás ingresar a </a:t>
            </a:r>
            <a:r>
              <a:rPr lang="es" sz="1350" u="sng">
                <a:solidFill>
                  <a:schemeClr val="hlink"/>
                </a:solidFill>
                <a:latin typeface="DM Sans"/>
                <a:ea typeface="DM Sans"/>
                <a:cs typeface="DM Sans"/>
                <a:sym typeface="DM Sans"/>
                <a:hlinkClick r:id="rId5"/>
              </a:rPr>
              <a:t>este link.</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Luego, comparte tus aciertos por el chat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Recuerda que podrás volver a ver esta clase para reforzar los temas que necesites.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867" name="Google Shape;867;p11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41" title="imagen decorativa"/>
          <p:cNvPicPr preferRelativeResize="0"/>
          <p:nvPr/>
        </p:nvPicPr>
        <p:blipFill rotWithShape="1">
          <a:blip r:embed="rId3">
            <a:alphaModFix/>
          </a:blip>
          <a:srcRect b="80" l="19552" r="37720" t="-80"/>
          <a:stretch/>
        </p:blipFill>
        <p:spPr>
          <a:xfrm>
            <a:off x="5846675" y="-64575"/>
            <a:ext cx="3338726" cy="5208076"/>
          </a:xfrm>
          <a:prstGeom prst="rect">
            <a:avLst/>
          </a:prstGeom>
          <a:noFill/>
          <a:ln>
            <a:noFill/>
          </a:ln>
        </p:spPr>
      </p:pic>
      <p:sp>
        <p:nvSpPr>
          <p:cNvPr id="157" name="Google Shape;157;p41"/>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1"/>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Distractores</a:t>
            </a:r>
            <a:endParaRPr b="1" sz="4000">
              <a:solidFill>
                <a:schemeClr val="dk1"/>
              </a:solidFill>
              <a:latin typeface="DM Sans"/>
              <a:ea typeface="DM Sans"/>
              <a:cs typeface="DM Sans"/>
              <a:sym typeface="DM Sans"/>
            </a:endParaRPr>
          </a:p>
        </p:txBody>
      </p:sp>
      <p:sp>
        <p:nvSpPr>
          <p:cNvPr id="159" name="Google Shape;159;p41"/>
          <p:cNvSpPr txBox="1"/>
          <p:nvPr/>
        </p:nvSpPr>
        <p:spPr>
          <a:xfrm>
            <a:off x="473350" y="1908175"/>
            <a:ext cx="4322400" cy="2257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Encuentra tu espacio y crea el momento oportuno para </a:t>
            </a:r>
            <a:r>
              <a:rPr b="1" lang="es" sz="1350">
                <a:solidFill>
                  <a:schemeClr val="dk1"/>
                </a:solidFill>
                <a:latin typeface="DM Sans"/>
                <a:ea typeface="DM Sans"/>
                <a:cs typeface="DM Sans"/>
                <a:sym typeface="DM Sans"/>
              </a:rPr>
              <a:t>disfrutar de aprender</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Evita dispositivos y aplicaciones que puedan </a:t>
            </a:r>
            <a:r>
              <a:rPr b="1" lang="es" sz="1350">
                <a:solidFill>
                  <a:schemeClr val="dk1"/>
                </a:solidFill>
                <a:latin typeface="DM Sans"/>
                <a:ea typeface="DM Sans"/>
                <a:cs typeface="DM Sans"/>
                <a:sym typeface="DM Sans"/>
              </a:rPr>
              <a:t>robar tu atención</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la </a:t>
            </a:r>
            <a:r>
              <a:rPr b="1" lang="es" sz="1350">
                <a:solidFill>
                  <a:schemeClr val="dk1"/>
                </a:solidFill>
                <a:latin typeface="DM Sans"/>
                <a:ea typeface="DM Sans"/>
                <a:cs typeface="DM Sans"/>
                <a:sym typeface="DM Sans"/>
              </a:rPr>
              <a:t>mente abierta y flexible</a:t>
            </a:r>
            <a:r>
              <a:rPr lang="es" sz="1350">
                <a:solidFill>
                  <a:schemeClr val="dk1"/>
                </a:solidFill>
                <a:latin typeface="DM Sans"/>
                <a:ea typeface="DM Sans"/>
                <a:cs typeface="DM Sans"/>
                <a:sym typeface="DM Sans"/>
              </a:rPr>
              <a:t>, los prejuicios y paradigmas no están invitados</a:t>
            </a:r>
            <a:endParaRPr sz="1350">
              <a:solidFill>
                <a:schemeClr val="dk1"/>
              </a:solidFill>
              <a:latin typeface="DM Sans"/>
              <a:ea typeface="DM Sans"/>
              <a:cs typeface="DM Sans"/>
              <a:sym typeface="DM Sans"/>
            </a:endParaRPr>
          </a:p>
        </p:txBody>
      </p:sp>
      <p:pic>
        <p:nvPicPr>
          <p:cNvPr id="160" name="Google Shape;160;p4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61" name="Google Shape;161;p41"/>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3"/>
          <p:cNvSpPr/>
          <p:nvPr/>
        </p:nvSpPr>
        <p:spPr>
          <a:xfrm>
            <a:off x="3310325" y="3980550"/>
            <a:ext cx="25074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3"/>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¡Atención!</a:t>
            </a:r>
            <a:endParaRPr b="1" sz="4000">
              <a:solidFill>
                <a:srgbClr val="EAFF6A"/>
              </a:solidFill>
              <a:latin typeface="DM Sans"/>
              <a:ea typeface="DM Sans"/>
              <a:cs typeface="DM Sans"/>
              <a:sym typeface="DM Sans"/>
            </a:endParaRPr>
          </a:p>
        </p:txBody>
      </p:sp>
      <p:sp>
        <p:nvSpPr>
          <p:cNvPr id="874" name="Google Shape;874;p113"/>
          <p:cNvSpPr txBox="1"/>
          <p:nvPr/>
        </p:nvSpPr>
        <p:spPr>
          <a:xfrm>
            <a:off x="473350" y="1626100"/>
            <a:ext cx="8127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instalar </a:t>
            </a:r>
            <a:r>
              <a:rPr lang="es" sz="2000">
                <a:solidFill>
                  <a:srgbClr val="EAFF6A"/>
                </a:solidFill>
                <a:latin typeface="DM Sans"/>
                <a:ea typeface="DM Sans"/>
                <a:cs typeface="DM Sans"/>
                <a:sym typeface="DM Sans"/>
              </a:rPr>
              <a:t>Python</a:t>
            </a:r>
            <a:r>
              <a:rPr lang="es" sz="2000">
                <a:solidFill>
                  <a:srgbClr val="FF0000"/>
                </a:solidFill>
                <a:latin typeface="DM Sans"/>
                <a:ea typeface="DM Sans"/>
                <a:cs typeface="DM Sans"/>
                <a:sym typeface="DM Sans"/>
              </a:rPr>
              <a:t> </a:t>
            </a:r>
            <a:r>
              <a:rPr b="1" lang="es" sz="2000">
                <a:solidFill>
                  <a:schemeClr val="lt1"/>
                </a:solidFill>
                <a:latin typeface="DM Sans"/>
                <a:ea typeface="DM Sans"/>
                <a:cs typeface="DM Sans"/>
                <a:sym typeface="DM Sans"/>
              </a:rPr>
              <a:t>y tener configurado</a:t>
            </a:r>
            <a:r>
              <a:rPr lang="es" sz="2000">
                <a:solidFill>
                  <a:schemeClr val="lt1"/>
                </a:solidFill>
                <a:latin typeface="DM Sans"/>
                <a:ea typeface="DM Sans"/>
                <a:cs typeface="DM Sans"/>
                <a:sym typeface="DM Sans"/>
              </a:rPr>
              <a:t> </a:t>
            </a:r>
            <a:r>
              <a:rPr lang="es" sz="2000">
                <a:solidFill>
                  <a:srgbClr val="EAFF6A"/>
                </a:solidFill>
                <a:latin typeface="DM Sans"/>
                <a:ea typeface="DM Sans"/>
                <a:cs typeface="DM Sans"/>
                <a:sym typeface="DM Sans"/>
              </a:rPr>
              <a:t>Google Colab</a:t>
            </a:r>
            <a:r>
              <a:rPr lang="es" sz="2000">
                <a:solidFill>
                  <a:srgbClr val="FF0000"/>
                </a:solidFill>
                <a:latin typeface="DM Sans"/>
                <a:ea typeface="DM Sans"/>
                <a:cs typeface="DM Sans"/>
                <a:sym typeface="DM Sans"/>
              </a:rPr>
              <a:t> </a:t>
            </a:r>
            <a:r>
              <a:rPr b="1" lang="es" sz="2000">
                <a:solidFill>
                  <a:schemeClr val="lt1"/>
                </a:solidFill>
                <a:latin typeface="DM Sans"/>
                <a:ea typeface="DM Sans"/>
                <a:cs typeface="DM Sans"/>
                <a:sym typeface="DM Sans"/>
              </a:rPr>
              <a:t>para la próxima clase.</a:t>
            </a:r>
            <a:endParaRPr b="1" sz="2000">
              <a:solidFill>
                <a:srgbClr val="DEFC52"/>
              </a:solidFill>
              <a:latin typeface="Helvetica Neue"/>
              <a:ea typeface="Helvetica Neue"/>
              <a:cs typeface="Helvetica Neue"/>
              <a:sym typeface="Helvetica Neue"/>
            </a:endParaRPr>
          </a:p>
        </p:txBody>
      </p:sp>
      <p:sp>
        <p:nvSpPr>
          <p:cNvPr id="875" name="Google Shape;875;p113"/>
          <p:cNvSpPr txBox="1"/>
          <p:nvPr/>
        </p:nvSpPr>
        <p:spPr>
          <a:xfrm>
            <a:off x="3310325" y="3980550"/>
            <a:ext cx="25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u="sng">
                <a:solidFill>
                  <a:schemeClr val="hlink"/>
                </a:solidFill>
                <a:latin typeface="DM Sans"/>
                <a:ea typeface="DM Sans"/>
                <a:cs typeface="DM Sans"/>
                <a:sym typeface="DM Sans"/>
                <a:hlinkClick r:id="rId3"/>
              </a:rPr>
              <a:t>Ver tutorial</a:t>
            </a:r>
            <a:endParaRPr sz="2000">
              <a:solidFill>
                <a:schemeClr val="lt1"/>
              </a:solidFill>
              <a:latin typeface="DM Sans"/>
              <a:ea typeface="DM Sans"/>
              <a:cs typeface="DM Sans"/>
              <a:sym typeface="DM Sans"/>
            </a:endParaRPr>
          </a:p>
        </p:txBody>
      </p:sp>
      <p:pic>
        <p:nvPicPr>
          <p:cNvPr id="876" name="Google Shape;876;p113" title="gif de persona escribiendo código"/>
          <p:cNvPicPr preferRelativeResize="0"/>
          <p:nvPr/>
        </p:nvPicPr>
        <p:blipFill>
          <a:blip r:embed="rId4">
            <a:alphaModFix/>
          </a:blip>
          <a:stretch>
            <a:fillRect/>
          </a:stretch>
        </p:blipFill>
        <p:spPr>
          <a:xfrm>
            <a:off x="3456522" y="2458113"/>
            <a:ext cx="2230974" cy="1246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14"/>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882" name="Google Shape;882;p114"/>
          <p:cNvGrpSpPr/>
          <p:nvPr/>
        </p:nvGrpSpPr>
        <p:grpSpPr>
          <a:xfrm>
            <a:off x="4202550" y="994173"/>
            <a:ext cx="738900" cy="738900"/>
            <a:chOff x="4202550" y="994173"/>
            <a:chExt cx="738900" cy="738900"/>
          </a:xfrm>
        </p:grpSpPr>
        <p:sp>
          <p:nvSpPr>
            <p:cNvPr id="883" name="Google Shape;883;p11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84" name="Google Shape;884;p114"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15"/>
          <p:cNvSpPr txBox="1"/>
          <p:nvPr/>
        </p:nvSpPr>
        <p:spPr>
          <a:xfrm>
            <a:off x="457350" y="1725800"/>
            <a:ext cx="3834600" cy="180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Título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3"/>
              </a:rPr>
              <a:t>Python, el lenguaje más popular en 2020 </a:t>
            </a:r>
            <a:r>
              <a:rPr b="0" i="0" lang="es" sz="1350" u="none" cap="none" strike="noStrike">
                <a:solidFill>
                  <a:srgbClr val="999999"/>
                </a:solidFill>
                <a:latin typeface="DM Sans"/>
                <a:ea typeface="DM Sans"/>
                <a:cs typeface="DM Sans"/>
                <a:sym typeface="DM Sans"/>
              </a:rPr>
              <a:t>| </a:t>
            </a:r>
            <a:r>
              <a:rPr b="1" i="0" lang="es" sz="1350" u="none" cap="none" strike="noStrike">
                <a:solidFill>
                  <a:srgbClr val="999999"/>
                </a:solidFill>
                <a:latin typeface="DM Sans"/>
                <a:ea typeface="DM Sans"/>
                <a:cs typeface="DM Sans"/>
                <a:sym typeface="DM Sans"/>
              </a:rPr>
              <a:t>Marc Mochales Mielgo </a:t>
            </a:r>
            <a:endParaRPr b="0" i="0" sz="1350" u="sng"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4"/>
              </a:rPr>
              <a:t>Extreme Programming Qué es y cómo usarlo</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Marvin López Mendoza</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5"/>
              </a:rPr>
              <a:t>Pipenv</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Ken Reitz</a:t>
            </a:r>
            <a:endParaRPr b="0" i="0" sz="1350" u="sng" cap="none" strike="noStrike">
              <a:solidFill>
                <a:schemeClr val="accent5"/>
              </a:solidFill>
              <a:latin typeface="DM Sans"/>
              <a:ea typeface="DM Sans"/>
              <a:cs typeface="DM Sans"/>
              <a:sym typeface="DM Sans"/>
            </a:endParaRPr>
          </a:p>
          <a:p>
            <a:pPr indent="0" lvl="0" marL="457200" marR="0" rtl="0" algn="l">
              <a:lnSpc>
                <a:spcPct val="100000"/>
              </a:lnSpc>
              <a:spcBef>
                <a:spcPts val="80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
        <p:nvSpPr>
          <p:cNvPr id="890" name="Google Shape;890;p11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Recursos </a:t>
            </a:r>
            <a:endParaRPr b="1" i="0" sz="4000" u="none" cap="none" strike="noStrike">
              <a:solidFill>
                <a:srgbClr val="000000"/>
              </a:solidFill>
              <a:latin typeface="DM Sans"/>
              <a:ea typeface="DM Sans"/>
              <a:cs typeface="DM Sans"/>
              <a:sym typeface="DM Sans"/>
            </a:endParaRPr>
          </a:p>
        </p:txBody>
      </p:sp>
      <p:grpSp>
        <p:nvGrpSpPr>
          <p:cNvPr id="891" name="Google Shape;891;p115"/>
          <p:cNvGrpSpPr/>
          <p:nvPr/>
        </p:nvGrpSpPr>
        <p:grpSpPr>
          <a:xfrm>
            <a:off x="457359" y="468285"/>
            <a:ext cx="431074" cy="431074"/>
            <a:chOff x="4202550" y="994173"/>
            <a:chExt cx="738900" cy="738900"/>
          </a:xfrm>
        </p:grpSpPr>
        <p:sp>
          <p:nvSpPr>
            <p:cNvPr id="892" name="Google Shape;892;p115"/>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93" name="Google Shape;893;p115" title="ícono de material ampliado"/>
            <p:cNvPicPr preferRelativeResize="0"/>
            <p:nvPr/>
          </p:nvPicPr>
          <p:blipFill rotWithShape="1">
            <a:blip r:embed="rId6">
              <a:alphaModFix/>
            </a:blip>
            <a:srcRect b="0" l="0" r="0" t="0"/>
            <a:stretch/>
          </p:blipFill>
          <p:spPr>
            <a:xfrm>
              <a:off x="4346688" y="1138325"/>
              <a:ext cx="450600" cy="450600"/>
            </a:xfrm>
            <a:prstGeom prst="rect">
              <a:avLst/>
            </a:prstGeom>
            <a:noFill/>
            <a:ln>
              <a:noFill/>
            </a:ln>
          </p:spPr>
        </p:pic>
      </p:grpSp>
      <p:sp>
        <p:nvSpPr>
          <p:cNvPr id="894" name="Google Shape;894;p11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1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Completa esta clase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con los siguientes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CoderTips</a:t>
            </a:r>
            <a:endParaRPr b="1" sz="3500">
              <a:solidFill>
                <a:schemeClr val="dk1"/>
              </a:solidFill>
              <a:highlight>
                <a:srgbClr val="EAFF6A"/>
              </a:highlight>
              <a:latin typeface="DM Sans"/>
              <a:ea typeface="DM Sans"/>
              <a:cs typeface="DM Sans"/>
              <a:sym typeface="DM Sans"/>
            </a:endParaRPr>
          </a:p>
        </p:txBody>
      </p:sp>
      <p:grpSp>
        <p:nvGrpSpPr>
          <p:cNvPr id="900" name="Google Shape;900;p116"/>
          <p:cNvGrpSpPr/>
          <p:nvPr/>
        </p:nvGrpSpPr>
        <p:grpSpPr>
          <a:xfrm>
            <a:off x="4202550" y="994173"/>
            <a:ext cx="738900" cy="738900"/>
            <a:chOff x="4202550" y="994173"/>
            <a:chExt cx="738900" cy="738900"/>
          </a:xfrm>
        </p:grpSpPr>
        <p:sp>
          <p:nvSpPr>
            <p:cNvPr id="901" name="Google Shape;901;p11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02" name="Google Shape;902;p116"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908" name="Google Shape;908;p117"/>
          <p:cNvGrpSpPr/>
          <p:nvPr/>
        </p:nvGrpSpPr>
        <p:grpSpPr>
          <a:xfrm>
            <a:off x="457359" y="468285"/>
            <a:ext cx="431074" cy="431074"/>
            <a:chOff x="4202550" y="994173"/>
            <a:chExt cx="738900" cy="738900"/>
          </a:xfrm>
        </p:grpSpPr>
        <p:sp>
          <p:nvSpPr>
            <p:cNvPr id="909" name="Google Shape;909;p11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10" name="Google Shape;910;p117"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911" name="Google Shape;911;p11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912" name="Google Shape;912;p117"/>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913" name="Google Shape;913;p117"/>
          <p:cNvSpPr txBox="1"/>
          <p:nvPr/>
        </p:nvSpPr>
        <p:spPr>
          <a:xfrm>
            <a:off x="457350" y="1725800"/>
            <a:ext cx="3834600" cy="118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i="0" lang="es" sz="1350" u="sng" cap="none" strike="noStrike">
                <a:solidFill>
                  <a:schemeClr val="hlink"/>
                </a:solidFill>
                <a:latin typeface="DM Sans"/>
                <a:ea typeface="DM Sans"/>
                <a:cs typeface="DM Sans"/>
                <a:sym typeface="DM Sans"/>
                <a:hlinkClick r:id="rId4"/>
              </a:rPr>
              <a:t>¿Qué se necesita para ser programador? </a:t>
            </a:r>
            <a:r>
              <a:rPr b="0" i="0" lang="es" sz="1350" u="none" cap="none" strike="noStrike">
                <a:solidFill>
                  <a:srgbClr val="999999"/>
                </a:solidFill>
                <a:latin typeface="DM Sans"/>
                <a:ea typeface="DM Sans"/>
                <a:cs typeface="DM Sans"/>
                <a:sym typeface="DM Sans"/>
              </a:rPr>
              <a:t>| </a:t>
            </a:r>
            <a:r>
              <a:rPr b="1" i="0" lang="es" sz="1350" u="none" cap="none" strike="noStrike">
                <a:solidFill>
                  <a:srgbClr val="999999"/>
                </a:solidFill>
                <a:latin typeface="DM Sans"/>
                <a:ea typeface="DM Sans"/>
                <a:cs typeface="DM Sans"/>
                <a:sym typeface="DM Sans"/>
              </a:rPr>
              <a:t>MAXIMILIANO BURGOS </a:t>
            </a:r>
            <a:endParaRPr b="0" i="0" sz="1350" u="sng"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1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924" name="Google Shape;924;p119"/>
          <p:cNvSpPr txBox="1"/>
          <p:nvPr/>
        </p:nvSpPr>
        <p:spPr>
          <a:xfrm>
            <a:off x="2109143" y="2502363"/>
            <a:ext cx="4925700" cy="2072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Programación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Python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Stack inicial del programador: Python, Colab.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Metodologías Ágiles, XP</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pSp>
        <p:nvGrpSpPr>
          <p:cNvPr id="929" name="Google Shape;929;p120"/>
          <p:cNvGrpSpPr/>
          <p:nvPr/>
        </p:nvGrpSpPr>
        <p:grpSpPr>
          <a:xfrm>
            <a:off x="457338" y="468286"/>
            <a:ext cx="431100" cy="431100"/>
            <a:chOff x="4616400" y="1950761"/>
            <a:chExt cx="431100" cy="431100"/>
          </a:xfrm>
        </p:grpSpPr>
        <p:sp>
          <p:nvSpPr>
            <p:cNvPr id="930" name="Google Shape;930;p12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1" name="Google Shape;931;p12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932" name="Google Shape;932;p120"/>
          <p:cNvSpPr txBox="1"/>
          <p:nvPr/>
        </p:nvSpPr>
        <p:spPr>
          <a:xfrm>
            <a:off x="457350" y="1820575"/>
            <a:ext cx="522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Este curso cuenta con una </a:t>
            </a:r>
            <a:r>
              <a:rPr b="1" lang="es" sz="2500" u="sng">
                <a:solidFill>
                  <a:schemeClr val="hlink"/>
                </a:solidFill>
                <a:latin typeface="DM Sans"/>
                <a:ea typeface="DM Sans"/>
                <a:cs typeface="DM Sans"/>
                <a:sym typeface="DM Sans"/>
                <a:hlinkClick r:id="rId4"/>
              </a:rPr>
              <a:t>valija de recursos introductorios.</a:t>
            </a:r>
            <a:endParaRPr b="1" sz="2500" u="sng">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Podrás encontrar tutoriales, contenido audiovisual, un glosario y una propuesta gamificada</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500">
                <a:solidFill>
                  <a:srgbClr val="EAFF6A"/>
                </a:solidFill>
                <a:latin typeface="DM Sans"/>
                <a:ea typeface="DM Sans"/>
                <a:cs typeface="DM Sans"/>
                <a:sym typeface="DM Sans"/>
              </a:rPr>
              <a:t>¡Anímate a descubrirla!</a:t>
            </a:r>
            <a:endParaRPr b="1" sz="2500">
              <a:solidFill>
                <a:srgbClr val="EAFF6A"/>
              </a:solidFill>
              <a:latin typeface="DM Sans"/>
              <a:ea typeface="DM Sans"/>
              <a:cs typeface="DM Sans"/>
              <a:sym typeface="DM Sans"/>
            </a:endParaRPr>
          </a:p>
        </p:txBody>
      </p:sp>
      <p:sp>
        <p:nvSpPr>
          <p:cNvPr id="933" name="Google Shape;933;p12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934" name="Google Shape;934;p12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pic>
        <p:nvPicPr>
          <p:cNvPr id="935" name="Google Shape;935;p120"/>
          <p:cNvPicPr preferRelativeResize="0"/>
          <p:nvPr/>
        </p:nvPicPr>
        <p:blipFill>
          <a:blip r:embed="rId5">
            <a:alphaModFix/>
          </a:blip>
          <a:stretch>
            <a:fillRect/>
          </a:stretch>
        </p:blipFill>
        <p:spPr>
          <a:xfrm>
            <a:off x="5678850" y="1968000"/>
            <a:ext cx="2893125" cy="21987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2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2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2"/>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2"/>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Herramientas</a:t>
            </a:r>
            <a:endParaRPr b="1" sz="4000">
              <a:solidFill>
                <a:schemeClr val="dk1"/>
              </a:solidFill>
              <a:latin typeface="DM Sans"/>
              <a:ea typeface="DM Sans"/>
              <a:cs typeface="DM Sans"/>
              <a:sym typeface="DM Sans"/>
            </a:endParaRPr>
          </a:p>
        </p:txBody>
      </p:sp>
      <p:sp>
        <p:nvSpPr>
          <p:cNvPr id="168" name="Google Shape;168;p42"/>
          <p:cNvSpPr txBox="1"/>
          <p:nvPr/>
        </p:nvSpPr>
        <p:spPr>
          <a:xfrm>
            <a:off x="473350"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a tu alcance </a:t>
            </a:r>
            <a:r>
              <a:rPr b="1" lang="es" sz="1350">
                <a:solidFill>
                  <a:schemeClr val="dk1"/>
                </a:solidFill>
                <a:latin typeface="DM Sans"/>
                <a:ea typeface="DM Sans"/>
                <a:cs typeface="DM Sans"/>
                <a:sym typeface="DM Sans"/>
              </a:rPr>
              <a:t>agua, mate o café</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 lo necesitas, ten a mano lápiz y papel para que no se escapen las ideas. Pero recuerda que </a:t>
            </a:r>
            <a:r>
              <a:rPr b="1" lang="es" sz="1350">
                <a:solidFill>
                  <a:schemeClr val="dk1"/>
                </a:solidFill>
                <a:latin typeface="DM Sans"/>
                <a:ea typeface="DM Sans"/>
                <a:cs typeface="DM Sans"/>
                <a:sym typeface="DM Sans"/>
              </a:rPr>
              <a:t>en Google Drive tienes archivos que te ayudarán a repasar, incluidas las presentaciones.</a:t>
            </a:r>
            <a:endParaRPr b="1" sz="1350">
              <a:latin typeface="DM Sans"/>
              <a:ea typeface="DM Sans"/>
              <a:cs typeface="DM Sans"/>
              <a:sym typeface="DM Sans"/>
            </a:endParaRPr>
          </a:p>
        </p:txBody>
      </p:sp>
      <p:sp>
        <p:nvSpPr>
          <p:cNvPr id="169" name="Google Shape;169;p42"/>
          <p:cNvSpPr txBox="1"/>
          <p:nvPr/>
        </p:nvSpPr>
        <p:spPr>
          <a:xfrm>
            <a:off x="4527575" y="1908175"/>
            <a:ext cx="3894600" cy="2052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Conéctate desde algún equipo (laptop, tablet) que te permita </a:t>
            </a:r>
            <a:r>
              <a:rPr b="1" lang="es" sz="1350">
                <a:solidFill>
                  <a:schemeClr val="dk1"/>
                </a:solidFill>
                <a:latin typeface="DM Sans"/>
                <a:ea typeface="DM Sans"/>
                <a:cs typeface="DM Sans"/>
                <a:sym typeface="DM Sans"/>
              </a:rPr>
              <a:t>realizar las actividades</a:t>
            </a:r>
            <a:r>
              <a:rPr lang="es" sz="1350">
                <a:solidFill>
                  <a:schemeClr val="dk1"/>
                </a:solidFill>
                <a:latin typeface="DM Sans"/>
                <a:ea typeface="DM Sans"/>
                <a:cs typeface="DM Sans"/>
                <a:sym typeface="DM Sans"/>
              </a:rPr>
              <a:t> sin complicaciones.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Todas las clases quedarán grabadas y serán compartidas tanto en la </a:t>
            </a:r>
            <a:r>
              <a:rPr b="1" lang="es" sz="1350">
                <a:solidFill>
                  <a:schemeClr val="dk1"/>
                </a:solidFill>
                <a:latin typeface="DM Sans"/>
                <a:ea typeface="DM Sans"/>
                <a:cs typeface="DM Sans"/>
                <a:sym typeface="DM Sans"/>
              </a:rPr>
              <a:t>plataforma de Coderhouse como por Google Drive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170" name="Google Shape;170;p42"/>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123"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